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sldIdLst>
    <p:sldId id="407" r:id="rId2"/>
    <p:sldId id="301" r:id="rId3"/>
    <p:sldId id="257" r:id="rId4"/>
    <p:sldId id="427" r:id="rId5"/>
    <p:sldId id="259" r:id="rId6"/>
    <p:sldId id="265" r:id="rId7"/>
    <p:sldId id="406" r:id="rId8"/>
    <p:sldId id="261" r:id="rId9"/>
    <p:sldId id="262" r:id="rId10"/>
    <p:sldId id="264" r:id="rId11"/>
    <p:sldId id="267" r:id="rId12"/>
    <p:sldId id="383" r:id="rId13"/>
    <p:sldId id="269" r:id="rId14"/>
    <p:sldId id="268" r:id="rId15"/>
    <p:sldId id="299" r:id="rId16"/>
    <p:sldId id="266" r:id="rId17"/>
    <p:sldId id="271" r:id="rId18"/>
    <p:sldId id="272" r:id="rId19"/>
    <p:sldId id="280" r:id="rId20"/>
    <p:sldId id="290" r:id="rId21"/>
    <p:sldId id="273" r:id="rId22"/>
    <p:sldId id="274" r:id="rId23"/>
    <p:sldId id="275" r:id="rId24"/>
    <p:sldId id="281" r:id="rId25"/>
    <p:sldId id="412" r:id="rId26"/>
    <p:sldId id="367" r:id="rId27"/>
    <p:sldId id="278" r:id="rId28"/>
    <p:sldId id="415" r:id="rId29"/>
    <p:sldId id="279" r:id="rId30"/>
    <p:sldId id="283" r:id="rId31"/>
    <p:sldId id="426" r:id="rId32"/>
    <p:sldId id="284" r:id="rId33"/>
    <p:sldId id="297" r:id="rId34"/>
    <p:sldId id="285" r:id="rId35"/>
    <p:sldId id="270" r:id="rId36"/>
    <p:sldId id="286" r:id="rId37"/>
    <p:sldId id="287" r:id="rId38"/>
    <p:sldId id="300" r:id="rId39"/>
    <p:sldId id="288" r:id="rId40"/>
    <p:sldId id="289" r:id="rId41"/>
    <p:sldId id="291" r:id="rId42"/>
    <p:sldId id="292" r:id="rId43"/>
    <p:sldId id="408" r:id="rId44"/>
    <p:sldId id="302" r:id="rId45"/>
    <p:sldId id="293" r:id="rId46"/>
    <p:sldId id="294" r:id="rId47"/>
    <p:sldId id="295" r:id="rId48"/>
    <p:sldId id="296" r:id="rId49"/>
    <p:sldId id="303" r:id="rId50"/>
    <p:sldId id="314" r:id="rId51"/>
    <p:sldId id="405" r:id="rId52"/>
    <p:sldId id="304" r:id="rId53"/>
    <p:sldId id="305" r:id="rId54"/>
    <p:sldId id="306" r:id="rId55"/>
    <p:sldId id="307" r:id="rId56"/>
    <p:sldId id="315" r:id="rId57"/>
    <p:sldId id="308" r:id="rId58"/>
    <p:sldId id="309" r:id="rId59"/>
    <p:sldId id="310" r:id="rId60"/>
    <p:sldId id="409" r:id="rId61"/>
    <p:sldId id="311" r:id="rId62"/>
    <p:sldId id="410" r:id="rId63"/>
    <p:sldId id="312" r:id="rId64"/>
    <p:sldId id="313" r:id="rId65"/>
    <p:sldId id="323" r:id="rId66"/>
    <p:sldId id="324" r:id="rId67"/>
    <p:sldId id="316" r:id="rId68"/>
    <p:sldId id="317" r:id="rId69"/>
    <p:sldId id="318" r:id="rId70"/>
    <p:sldId id="319" r:id="rId71"/>
    <p:sldId id="325" r:id="rId72"/>
    <p:sldId id="339" r:id="rId73"/>
    <p:sldId id="320" r:id="rId74"/>
    <p:sldId id="321" r:id="rId75"/>
    <p:sldId id="322" r:id="rId76"/>
    <p:sldId id="338" r:id="rId77"/>
    <p:sldId id="411" r:id="rId78"/>
    <p:sldId id="326" r:id="rId79"/>
    <p:sldId id="327" r:id="rId80"/>
    <p:sldId id="328" r:id="rId81"/>
    <p:sldId id="329" r:id="rId82"/>
    <p:sldId id="330" r:id="rId83"/>
    <p:sldId id="331" r:id="rId84"/>
    <p:sldId id="333" r:id="rId85"/>
    <p:sldId id="332" r:id="rId86"/>
    <p:sldId id="334" r:id="rId87"/>
    <p:sldId id="335" r:id="rId88"/>
    <p:sldId id="336" r:id="rId89"/>
    <p:sldId id="337" r:id="rId90"/>
    <p:sldId id="340" r:id="rId91"/>
    <p:sldId id="420" r:id="rId92"/>
    <p:sldId id="425" r:id="rId93"/>
    <p:sldId id="430" r:id="rId94"/>
    <p:sldId id="341" r:id="rId95"/>
    <p:sldId id="365" r:id="rId96"/>
    <p:sldId id="422" r:id="rId97"/>
    <p:sldId id="364" r:id="rId98"/>
    <p:sldId id="421" r:id="rId99"/>
    <p:sldId id="414" r:id="rId100"/>
    <p:sldId id="363" r:id="rId101"/>
    <p:sldId id="416" r:id="rId102"/>
    <p:sldId id="417" r:id="rId103"/>
    <p:sldId id="343" r:id="rId104"/>
    <p:sldId id="418" r:id="rId105"/>
    <p:sldId id="419" r:id="rId106"/>
    <p:sldId id="344" r:id="rId107"/>
    <p:sldId id="345" r:id="rId108"/>
    <p:sldId id="346" r:id="rId109"/>
    <p:sldId id="366" r:id="rId110"/>
    <p:sldId id="423" r:id="rId111"/>
    <p:sldId id="342" r:id="rId112"/>
    <p:sldId id="347" r:id="rId113"/>
    <p:sldId id="368" r:id="rId114"/>
    <p:sldId id="349" r:id="rId115"/>
    <p:sldId id="348" r:id="rId116"/>
    <p:sldId id="351" r:id="rId117"/>
    <p:sldId id="350" r:id="rId118"/>
    <p:sldId id="369" r:id="rId119"/>
    <p:sldId id="370" r:id="rId120"/>
    <p:sldId id="352" r:id="rId121"/>
    <p:sldId id="353" r:id="rId122"/>
    <p:sldId id="371" r:id="rId123"/>
    <p:sldId id="354" r:id="rId124"/>
    <p:sldId id="355" r:id="rId125"/>
    <p:sldId id="388" r:id="rId126"/>
    <p:sldId id="384" r:id="rId127"/>
    <p:sldId id="385" r:id="rId128"/>
    <p:sldId id="356" r:id="rId129"/>
    <p:sldId id="357" r:id="rId130"/>
    <p:sldId id="358" r:id="rId131"/>
    <p:sldId id="359" r:id="rId132"/>
    <p:sldId id="361" r:id="rId133"/>
    <p:sldId id="362" r:id="rId134"/>
    <p:sldId id="377" r:id="rId135"/>
    <p:sldId id="378" r:id="rId136"/>
    <p:sldId id="372" r:id="rId137"/>
    <p:sldId id="376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431" r:id="rId146"/>
    <p:sldId id="379" r:id="rId147"/>
    <p:sldId id="380" r:id="rId148"/>
    <p:sldId id="381" r:id="rId149"/>
    <p:sldId id="399" r:id="rId150"/>
    <p:sldId id="396" r:id="rId151"/>
    <p:sldId id="397" r:id="rId152"/>
    <p:sldId id="398" r:id="rId153"/>
    <p:sldId id="400" r:id="rId154"/>
    <p:sldId id="401" r:id="rId155"/>
    <p:sldId id="402" r:id="rId156"/>
    <p:sldId id="403" r:id="rId157"/>
    <p:sldId id="263" r:id="rId158"/>
    <p:sldId id="428" r:id="rId159"/>
    <p:sldId id="429" r:id="rId16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93B"/>
    <a:srgbClr val="CF7E49"/>
    <a:srgbClr val="D0834E"/>
    <a:srgbClr val="0C6B1D"/>
    <a:srgbClr val="237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D590CE-811F-431E-9C2C-0B46A5A7202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83DAC2-852F-4F79-81C8-8E9C0FAF93B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Disponível na Web (qualquer formato), desde que com licença aberta, para ser considerado Dado Aberto</a:t>
          </a:r>
          <a:endParaRPr lang="en-US"/>
        </a:p>
      </dgm:t>
    </dgm:pt>
    <dgm:pt modelId="{17C4590D-DF5C-43FA-9283-803CED2E0398}" type="parTrans" cxnId="{78595223-3EEE-491F-8812-075BC9D3F712}">
      <dgm:prSet/>
      <dgm:spPr/>
      <dgm:t>
        <a:bodyPr/>
        <a:lstStyle/>
        <a:p>
          <a:endParaRPr lang="en-US"/>
        </a:p>
      </dgm:t>
    </dgm:pt>
    <dgm:pt modelId="{2F5C6F95-6EFD-4824-A536-E21F95EDA23E}" type="sibTrans" cxnId="{78595223-3EEE-491F-8812-075BC9D3F7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49B072-626B-4327-8D15-56A0EDE877F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Na Web, de maneira estruturada e legível por máquina;</a:t>
          </a:r>
          <a:endParaRPr lang="en-US"/>
        </a:p>
      </dgm:t>
    </dgm:pt>
    <dgm:pt modelId="{056F4D32-6DFE-47FC-94AF-D01337CDA128}" type="parTrans" cxnId="{A82F5D53-A52D-47D0-9A77-E7ED3CC6EA06}">
      <dgm:prSet/>
      <dgm:spPr/>
      <dgm:t>
        <a:bodyPr/>
        <a:lstStyle/>
        <a:p>
          <a:endParaRPr lang="en-US"/>
        </a:p>
      </dgm:t>
    </dgm:pt>
    <dgm:pt modelId="{97D05BEB-57CB-4736-A3D7-718779C228CC}" type="sibTrans" cxnId="{A82F5D53-A52D-47D0-9A77-E7ED3CC6EA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717138-720F-4452-9ABE-EB46151594C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Na Web, de maneira estruturada e em formato não proprietário (CSV em vez de Excel);</a:t>
          </a:r>
          <a:endParaRPr lang="en-US" dirty="0"/>
        </a:p>
      </dgm:t>
    </dgm:pt>
    <dgm:pt modelId="{EC78DC17-85AE-4956-BE44-34D359B5E786}" type="parTrans" cxnId="{398FE08F-1A71-46F6-B20F-A93713E941B7}">
      <dgm:prSet/>
      <dgm:spPr/>
      <dgm:t>
        <a:bodyPr/>
        <a:lstStyle/>
        <a:p>
          <a:endParaRPr lang="en-US"/>
        </a:p>
      </dgm:t>
    </dgm:pt>
    <dgm:pt modelId="{68A1766C-B186-43C2-A478-483058B63BAA}" type="sibTrans" cxnId="{398FE08F-1A71-46F6-B20F-A93713E941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55FDC8-5E09-4F9E-96EB-50D9AC80879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Seguindo todas as regras acima, mas em padrões estabelecidos pelo W3C (RDF e SPARQL);</a:t>
          </a:r>
          <a:endParaRPr lang="en-US"/>
        </a:p>
      </dgm:t>
    </dgm:pt>
    <dgm:pt modelId="{5F4303B4-AB3C-44A6-85DA-2E02ECB5A0F5}" type="parTrans" cxnId="{B312AF54-A495-4B5F-A5D2-9974BE0C6125}">
      <dgm:prSet/>
      <dgm:spPr/>
      <dgm:t>
        <a:bodyPr/>
        <a:lstStyle/>
        <a:p>
          <a:endParaRPr lang="en-US"/>
        </a:p>
      </dgm:t>
    </dgm:pt>
    <dgm:pt modelId="{70989367-41C6-470F-B206-193FA7D742EA}" type="sibTrans" cxnId="{B312AF54-A495-4B5F-A5D2-9974BE0C61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DA427F-D69A-40B2-8EDF-E29FFED38E0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Todas as regras acima, além de  vincular seus dados aos de outras pessoas, de forma a fornecer um contexto.</a:t>
          </a:r>
          <a:endParaRPr lang="en-US"/>
        </a:p>
      </dgm:t>
    </dgm:pt>
    <dgm:pt modelId="{A151D4AD-30ED-4FB5-9850-2EFF9CFC7DB6}" type="parTrans" cxnId="{2233ED39-1D36-45A8-B135-817083BB2F7D}">
      <dgm:prSet/>
      <dgm:spPr/>
      <dgm:t>
        <a:bodyPr/>
        <a:lstStyle/>
        <a:p>
          <a:endParaRPr lang="en-US"/>
        </a:p>
      </dgm:t>
    </dgm:pt>
    <dgm:pt modelId="{10322C0F-04A7-4F16-8128-6F3018C72A13}" type="sibTrans" cxnId="{2233ED39-1D36-45A8-B135-817083BB2F7D}">
      <dgm:prSet/>
      <dgm:spPr/>
      <dgm:t>
        <a:bodyPr/>
        <a:lstStyle/>
        <a:p>
          <a:endParaRPr lang="en-US"/>
        </a:p>
      </dgm:t>
    </dgm:pt>
    <dgm:pt modelId="{628ADC83-8EC9-4D4C-8C61-71655F5D3C11}" type="pres">
      <dgm:prSet presAssocID="{10D590CE-811F-431E-9C2C-0B46A5A72021}" presName="root" presStyleCnt="0">
        <dgm:presLayoutVars>
          <dgm:dir/>
          <dgm:resizeHandles val="exact"/>
        </dgm:presLayoutVars>
      </dgm:prSet>
      <dgm:spPr/>
    </dgm:pt>
    <dgm:pt modelId="{410BE872-8E5E-4F43-B58A-AB212A35941F}" type="pres">
      <dgm:prSet presAssocID="{10D590CE-811F-431E-9C2C-0B46A5A72021}" presName="container" presStyleCnt="0">
        <dgm:presLayoutVars>
          <dgm:dir/>
          <dgm:resizeHandles val="exact"/>
        </dgm:presLayoutVars>
      </dgm:prSet>
      <dgm:spPr/>
    </dgm:pt>
    <dgm:pt modelId="{E69B96CB-7825-4BA4-98F1-F564BB809BB9}" type="pres">
      <dgm:prSet presAssocID="{F383DAC2-852F-4F79-81C8-8E9C0FAF93BA}" presName="compNode" presStyleCnt="0"/>
      <dgm:spPr/>
    </dgm:pt>
    <dgm:pt modelId="{3C602B28-8DA2-4B48-B824-0E9DF3FDE683}" type="pres">
      <dgm:prSet presAssocID="{F383DAC2-852F-4F79-81C8-8E9C0FAF93BA}" presName="iconBgRect" presStyleLbl="bgShp" presStyleIdx="0" presStyleCnt="5"/>
      <dgm:spPr/>
    </dgm:pt>
    <dgm:pt modelId="{A827034C-3BB3-4865-BB72-FAC0F09A4C00}" type="pres">
      <dgm:prSet presAssocID="{F383DAC2-852F-4F79-81C8-8E9C0FAF93B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l"/>
        </a:ext>
      </dgm:extLst>
    </dgm:pt>
    <dgm:pt modelId="{051349A3-34FA-477E-B4A7-A2B0865269E7}" type="pres">
      <dgm:prSet presAssocID="{F383DAC2-852F-4F79-81C8-8E9C0FAF93BA}" presName="spaceRect" presStyleCnt="0"/>
      <dgm:spPr/>
    </dgm:pt>
    <dgm:pt modelId="{41976E5C-8F2B-436C-BDF6-EBF485DF312C}" type="pres">
      <dgm:prSet presAssocID="{F383DAC2-852F-4F79-81C8-8E9C0FAF93BA}" presName="textRect" presStyleLbl="revTx" presStyleIdx="0" presStyleCnt="5">
        <dgm:presLayoutVars>
          <dgm:chMax val="1"/>
          <dgm:chPref val="1"/>
        </dgm:presLayoutVars>
      </dgm:prSet>
      <dgm:spPr/>
    </dgm:pt>
    <dgm:pt modelId="{57698B3C-18E3-454A-A88E-CE473264DA66}" type="pres">
      <dgm:prSet presAssocID="{2F5C6F95-6EFD-4824-A536-E21F95EDA23E}" presName="sibTrans" presStyleLbl="sibTrans2D1" presStyleIdx="0" presStyleCnt="0"/>
      <dgm:spPr/>
    </dgm:pt>
    <dgm:pt modelId="{BD406C47-CA85-4B63-892D-1B3A92262F80}" type="pres">
      <dgm:prSet presAssocID="{1949B072-626B-4327-8D15-56A0EDE877F1}" presName="compNode" presStyleCnt="0"/>
      <dgm:spPr/>
    </dgm:pt>
    <dgm:pt modelId="{D3B3B7A3-BF54-4F37-A2FA-4B0B92BF56C5}" type="pres">
      <dgm:prSet presAssocID="{1949B072-626B-4327-8D15-56A0EDE877F1}" presName="iconBgRect" presStyleLbl="bgShp" presStyleIdx="1" presStyleCnt="5"/>
      <dgm:spPr/>
    </dgm:pt>
    <dgm:pt modelId="{5CCDC941-8DFA-4E9F-A4D9-D38E18B74692}" type="pres">
      <dgm:prSet presAssocID="{1949B072-626B-4327-8D15-56A0EDE877F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CDC07768-A295-4A5C-8EFC-0B79EE4CD690}" type="pres">
      <dgm:prSet presAssocID="{1949B072-626B-4327-8D15-56A0EDE877F1}" presName="spaceRect" presStyleCnt="0"/>
      <dgm:spPr/>
    </dgm:pt>
    <dgm:pt modelId="{EAE8E03E-88AE-4469-9315-D48617CAD88E}" type="pres">
      <dgm:prSet presAssocID="{1949B072-626B-4327-8D15-56A0EDE877F1}" presName="textRect" presStyleLbl="revTx" presStyleIdx="1" presStyleCnt="5">
        <dgm:presLayoutVars>
          <dgm:chMax val="1"/>
          <dgm:chPref val="1"/>
        </dgm:presLayoutVars>
      </dgm:prSet>
      <dgm:spPr/>
    </dgm:pt>
    <dgm:pt modelId="{DF710464-6B69-406F-A411-F154010AEF34}" type="pres">
      <dgm:prSet presAssocID="{97D05BEB-57CB-4736-A3D7-718779C228CC}" presName="sibTrans" presStyleLbl="sibTrans2D1" presStyleIdx="0" presStyleCnt="0"/>
      <dgm:spPr/>
    </dgm:pt>
    <dgm:pt modelId="{1FE8C938-D970-4767-AD7A-701B63D4900D}" type="pres">
      <dgm:prSet presAssocID="{16717138-720F-4452-9ABE-EB46151594C0}" presName="compNode" presStyleCnt="0"/>
      <dgm:spPr/>
    </dgm:pt>
    <dgm:pt modelId="{15D101B7-1F5F-4536-BC28-6E792CCB4D31}" type="pres">
      <dgm:prSet presAssocID="{16717138-720F-4452-9ABE-EB46151594C0}" presName="iconBgRect" presStyleLbl="bgShp" presStyleIdx="2" presStyleCnt="5"/>
      <dgm:spPr/>
    </dgm:pt>
    <dgm:pt modelId="{0101BA8F-1AA0-4CC8-BBF2-94830A435852}" type="pres">
      <dgm:prSet presAssocID="{16717138-720F-4452-9ABE-EB46151594C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A9E3EF51-1D97-460E-B1E2-13A68FF11111}" type="pres">
      <dgm:prSet presAssocID="{16717138-720F-4452-9ABE-EB46151594C0}" presName="spaceRect" presStyleCnt="0"/>
      <dgm:spPr/>
    </dgm:pt>
    <dgm:pt modelId="{1544C4EE-3031-4EF2-ACB9-DDF14983E301}" type="pres">
      <dgm:prSet presAssocID="{16717138-720F-4452-9ABE-EB46151594C0}" presName="textRect" presStyleLbl="revTx" presStyleIdx="2" presStyleCnt="5">
        <dgm:presLayoutVars>
          <dgm:chMax val="1"/>
          <dgm:chPref val="1"/>
        </dgm:presLayoutVars>
      </dgm:prSet>
      <dgm:spPr/>
    </dgm:pt>
    <dgm:pt modelId="{EBE935AD-3BBD-4E6F-BE84-F6837800DA3E}" type="pres">
      <dgm:prSet presAssocID="{68A1766C-B186-43C2-A478-483058B63BAA}" presName="sibTrans" presStyleLbl="sibTrans2D1" presStyleIdx="0" presStyleCnt="0"/>
      <dgm:spPr/>
    </dgm:pt>
    <dgm:pt modelId="{CE5B65DC-DD0B-4A5B-81B6-656D94F18B09}" type="pres">
      <dgm:prSet presAssocID="{7D55FDC8-5E09-4F9E-96EB-50D9AC80879E}" presName="compNode" presStyleCnt="0"/>
      <dgm:spPr/>
    </dgm:pt>
    <dgm:pt modelId="{C91E134B-E467-46EC-81AA-5213837B5E20}" type="pres">
      <dgm:prSet presAssocID="{7D55FDC8-5E09-4F9E-96EB-50D9AC80879E}" presName="iconBgRect" presStyleLbl="bgShp" presStyleIdx="3" presStyleCnt="5"/>
      <dgm:spPr/>
    </dgm:pt>
    <dgm:pt modelId="{76C1C19E-682F-48A6-BC54-A9E0D3D51FC5}" type="pres">
      <dgm:prSet presAssocID="{7D55FDC8-5E09-4F9E-96EB-50D9AC80879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ibido"/>
        </a:ext>
      </dgm:extLst>
    </dgm:pt>
    <dgm:pt modelId="{7B765EE6-A8B5-4A58-9835-C0FA56138584}" type="pres">
      <dgm:prSet presAssocID="{7D55FDC8-5E09-4F9E-96EB-50D9AC80879E}" presName="spaceRect" presStyleCnt="0"/>
      <dgm:spPr/>
    </dgm:pt>
    <dgm:pt modelId="{E6D03ADD-AECC-4D7B-8872-4E7D19981FB4}" type="pres">
      <dgm:prSet presAssocID="{7D55FDC8-5E09-4F9E-96EB-50D9AC80879E}" presName="textRect" presStyleLbl="revTx" presStyleIdx="3" presStyleCnt="5">
        <dgm:presLayoutVars>
          <dgm:chMax val="1"/>
          <dgm:chPref val="1"/>
        </dgm:presLayoutVars>
      </dgm:prSet>
      <dgm:spPr/>
    </dgm:pt>
    <dgm:pt modelId="{ABF15705-5335-4A8A-B0DD-50A12ADAF100}" type="pres">
      <dgm:prSet presAssocID="{70989367-41C6-470F-B206-193FA7D742EA}" presName="sibTrans" presStyleLbl="sibTrans2D1" presStyleIdx="0" presStyleCnt="0"/>
      <dgm:spPr/>
    </dgm:pt>
    <dgm:pt modelId="{DD010236-D4EB-4149-926E-67039A7208D0}" type="pres">
      <dgm:prSet presAssocID="{1DDA427F-D69A-40B2-8EDF-E29FFED38E0E}" presName="compNode" presStyleCnt="0"/>
      <dgm:spPr/>
    </dgm:pt>
    <dgm:pt modelId="{0D97E8DF-92D0-4C1F-AEC5-21C2A2A0D18C}" type="pres">
      <dgm:prSet presAssocID="{1DDA427F-D69A-40B2-8EDF-E29FFED38E0E}" presName="iconBgRect" presStyleLbl="bgShp" presStyleIdx="4" presStyleCnt="5"/>
      <dgm:spPr/>
    </dgm:pt>
    <dgm:pt modelId="{85993277-3445-43C0-AFEC-F580FFD700F3}" type="pres">
      <dgm:prSet presAssocID="{1DDA427F-D69A-40B2-8EDF-E29FFED38E0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AAA30A9C-9AB1-4630-9224-F336D070D854}" type="pres">
      <dgm:prSet presAssocID="{1DDA427F-D69A-40B2-8EDF-E29FFED38E0E}" presName="spaceRect" presStyleCnt="0"/>
      <dgm:spPr/>
    </dgm:pt>
    <dgm:pt modelId="{BEFFA0C5-A261-4C2C-AD7D-2932C614A2DB}" type="pres">
      <dgm:prSet presAssocID="{1DDA427F-D69A-40B2-8EDF-E29FFED38E0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CAE210A-3563-4B06-A41A-12D936D17B48}" type="presOf" srcId="{1949B072-626B-4327-8D15-56A0EDE877F1}" destId="{EAE8E03E-88AE-4469-9315-D48617CAD88E}" srcOrd="0" destOrd="0" presId="urn:microsoft.com/office/officeart/2018/2/layout/IconCircleList"/>
    <dgm:cxn modelId="{78595223-3EEE-491F-8812-075BC9D3F712}" srcId="{10D590CE-811F-431E-9C2C-0B46A5A72021}" destId="{F383DAC2-852F-4F79-81C8-8E9C0FAF93BA}" srcOrd="0" destOrd="0" parTransId="{17C4590D-DF5C-43FA-9283-803CED2E0398}" sibTransId="{2F5C6F95-6EFD-4824-A536-E21F95EDA23E}"/>
    <dgm:cxn modelId="{2233ED39-1D36-45A8-B135-817083BB2F7D}" srcId="{10D590CE-811F-431E-9C2C-0B46A5A72021}" destId="{1DDA427F-D69A-40B2-8EDF-E29FFED38E0E}" srcOrd="4" destOrd="0" parTransId="{A151D4AD-30ED-4FB5-9850-2EFF9CFC7DB6}" sibTransId="{10322C0F-04A7-4F16-8128-6F3018C72A13}"/>
    <dgm:cxn modelId="{F2A31567-2C54-488F-90B4-1FAA200FAF8D}" type="presOf" srcId="{68A1766C-B186-43C2-A478-483058B63BAA}" destId="{EBE935AD-3BBD-4E6F-BE84-F6837800DA3E}" srcOrd="0" destOrd="0" presId="urn:microsoft.com/office/officeart/2018/2/layout/IconCircleList"/>
    <dgm:cxn modelId="{A82F5D53-A52D-47D0-9A77-E7ED3CC6EA06}" srcId="{10D590CE-811F-431E-9C2C-0B46A5A72021}" destId="{1949B072-626B-4327-8D15-56A0EDE877F1}" srcOrd="1" destOrd="0" parTransId="{056F4D32-6DFE-47FC-94AF-D01337CDA128}" sibTransId="{97D05BEB-57CB-4736-A3D7-718779C228CC}"/>
    <dgm:cxn modelId="{B312AF54-A495-4B5F-A5D2-9974BE0C6125}" srcId="{10D590CE-811F-431E-9C2C-0B46A5A72021}" destId="{7D55FDC8-5E09-4F9E-96EB-50D9AC80879E}" srcOrd="3" destOrd="0" parTransId="{5F4303B4-AB3C-44A6-85DA-2E02ECB5A0F5}" sibTransId="{70989367-41C6-470F-B206-193FA7D742EA}"/>
    <dgm:cxn modelId="{40B17377-E4C5-43B4-AB2F-D4343B2261EB}" type="presOf" srcId="{1DDA427F-D69A-40B2-8EDF-E29FFED38E0E}" destId="{BEFFA0C5-A261-4C2C-AD7D-2932C614A2DB}" srcOrd="0" destOrd="0" presId="urn:microsoft.com/office/officeart/2018/2/layout/IconCircleList"/>
    <dgm:cxn modelId="{C816DF81-2E65-46F4-946A-4871D7F2073A}" type="presOf" srcId="{F383DAC2-852F-4F79-81C8-8E9C0FAF93BA}" destId="{41976E5C-8F2B-436C-BDF6-EBF485DF312C}" srcOrd="0" destOrd="0" presId="urn:microsoft.com/office/officeart/2018/2/layout/IconCircleList"/>
    <dgm:cxn modelId="{398FE08F-1A71-46F6-B20F-A93713E941B7}" srcId="{10D590CE-811F-431E-9C2C-0B46A5A72021}" destId="{16717138-720F-4452-9ABE-EB46151594C0}" srcOrd="2" destOrd="0" parTransId="{EC78DC17-85AE-4956-BE44-34D359B5E786}" sibTransId="{68A1766C-B186-43C2-A478-483058B63BAA}"/>
    <dgm:cxn modelId="{599329A3-EEBB-48E7-9A2B-4395B67AB0F1}" type="presOf" srcId="{7D55FDC8-5E09-4F9E-96EB-50D9AC80879E}" destId="{E6D03ADD-AECC-4D7B-8872-4E7D19981FB4}" srcOrd="0" destOrd="0" presId="urn:microsoft.com/office/officeart/2018/2/layout/IconCircleList"/>
    <dgm:cxn modelId="{A890FAA8-A36E-4AE1-B74F-7BC2B91DFCA1}" type="presOf" srcId="{10D590CE-811F-431E-9C2C-0B46A5A72021}" destId="{628ADC83-8EC9-4D4C-8C61-71655F5D3C11}" srcOrd="0" destOrd="0" presId="urn:microsoft.com/office/officeart/2018/2/layout/IconCircleList"/>
    <dgm:cxn modelId="{B27F5DBB-1120-4D27-970D-2A036F720A1A}" type="presOf" srcId="{97D05BEB-57CB-4736-A3D7-718779C228CC}" destId="{DF710464-6B69-406F-A411-F154010AEF34}" srcOrd="0" destOrd="0" presId="urn:microsoft.com/office/officeart/2018/2/layout/IconCircleList"/>
    <dgm:cxn modelId="{9B55E8E5-4BD0-46AE-9B56-CAF733F441BA}" type="presOf" srcId="{2F5C6F95-6EFD-4824-A536-E21F95EDA23E}" destId="{57698B3C-18E3-454A-A88E-CE473264DA66}" srcOrd="0" destOrd="0" presId="urn:microsoft.com/office/officeart/2018/2/layout/IconCircleList"/>
    <dgm:cxn modelId="{BE70E6FB-62B6-48BE-AB5B-DB75CC31DC6E}" type="presOf" srcId="{16717138-720F-4452-9ABE-EB46151594C0}" destId="{1544C4EE-3031-4EF2-ACB9-DDF14983E301}" srcOrd="0" destOrd="0" presId="urn:microsoft.com/office/officeart/2018/2/layout/IconCircleList"/>
    <dgm:cxn modelId="{0DBC67FC-1BD4-4333-B55C-20EF498CD099}" type="presOf" srcId="{70989367-41C6-470F-B206-193FA7D742EA}" destId="{ABF15705-5335-4A8A-B0DD-50A12ADAF100}" srcOrd="0" destOrd="0" presId="urn:microsoft.com/office/officeart/2018/2/layout/IconCircleList"/>
    <dgm:cxn modelId="{A5046912-0EEA-488D-8869-8DBC3174F98F}" type="presParOf" srcId="{628ADC83-8EC9-4D4C-8C61-71655F5D3C11}" destId="{410BE872-8E5E-4F43-B58A-AB212A35941F}" srcOrd="0" destOrd="0" presId="urn:microsoft.com/office/officeart/2018/2/layout/IconCircleList"/>
    <dgm:cxn modelId="{068C6329-1B90-4F8A-AB0A-03906E9990CF}" type="presParOf" srcId="{410BE872-8E5E-4F43-B58A-AB212A35941F}" destId="{E69B96CB-7825-4BA4-98F1-F564BB809BB9}" srcOrd="0" destOrd="0" presId="urn:microsoft.com/office/officeart/2018/2/layout/IconCircleList"/>
    <dgm:cxn modelId="{A827577A-520F-4F11-8A20-F2BA60F22AF1}" type="presParOf" srcId="{E69B96CB-7825-4BA4-98F1-F564BB809BB9}" destId="{3C602B28-8DA2-4B48-B824-0E9DF3FDE683}" srcOrd="0" destOrd="0" presId="urn:microsoft.com/office/officeart/2018/2/layout/IconCircleList"/>
    <dgm:cxn modelId="{B7D90AB3-8FC9-4571-85AE-5BB75B9BED25}" type="presParOf" srcId="{E69B96CB-7825-4BA4-98F1-F564BB809BB9}" destId="{A827034C-3BB3-4865-BB72-FAC0F09A4C00}" srcOrd="1" destOrd="0" presId="urn:microsoft.com/office/officeart/2018/2/layout/IconCircleList"/>
    <dgm:cxn modelId="{ACB6A91C-35C3-4D4F-A6E8-8C56197E705C}" type="presParOf" srcId="{E69B96CB-7825-4BA4-98F1-F564BB809BB9}" destId="{051349A3-34FA-477E-B4A7-A2B0865269E7}" srcOrd="2" destOrd="0" presId="urn:microsoft.com/office/officeart/2018/2/layout/IconCircleList"/>
    <dgm:cxn modelId="{BCF45DD4-96BC-40CE-A0F4-4A82D8AF3005}" type="presParOf" srcId="{E69B96CB-7825-4BA4-98F1-F564BB809BB9}" destId="{41976E5C-8F2B-436C-BDF6-EBF485DF312C}" srcOrd="3" destOrd="0" presId="urn:microsoft.com/office/officeart/2018/2/layout/IconCircleList"/>
    <dgm:cxn modelId="{34E4CE5D-7955-402D-B472-D42EA84DE05F}" type="presParOf" srcId="{410BE872-8E5E-4F43-B58A-AB212A35941F}" destId="{57698B3C-18E3-454A-A88E-CE473264DA66}" srcOrd="1" destOrd="0" presId="urn:microsoft.com/office/officeart/2018/2/layout/IconCircleList"/>
    <dgm:cxn modelId="{9C7C7E5F-46CF-4225-9707-F3AF358D91A5}" type="presParOf" srcId="{410BE872-8E5E-4F43-B58A-AB212A35941F}" destId="{BD406C47-CA85-4B63-892D-1B3A92262F80}" srcOrd="2" destOrd="0" presId="urn:microsoft.com/office/officeart/2018/2/layout/IconCircleList"/>
    <dgm:cxn modelId="{F60473D8-06D5-447A-874B-D81876BE6575}" type="presParOf" srcId="{BD406C47-CA85-4B63-892D-1B3A92262F80}" destId="{D3B3B7A3-BF54-4F37-A2FA-4B0B92BF56C5}" srcOrd="0" destOrd="0" presId="urn:microsoft.com/office/officeart/2018/2/layout/IconCircleList"/>
    <dgm:cxn modelId="{64511A75-82D5-46D8-8FAC-BB86956A59B0}" type="presParOf" srcId="{BD406C47-CA85-4B63-892D-1B3A92262F80}" destId="{5CCDC941-8DFA-4E9F-A4D9-D38E18B74692}" srcOrd="1" destOrd="0" presId="urn:microsoft.com/office/officeart/2018/2/layout/IconCircleList"/>
    <dgm:cxn modelId="{4CAC75A0-1544-4E85-B90B-766BC52A63EF}" type="presParOf" srcId="{BD406C47-CA85-4B63-892D-1B3A92262F80}" destId="{CDC07768-A295-4A5C-8EFC-0B79EE4CD690}" srcOrd="2" destOrd="0" presId="urn:microsoft.com/office/officeart/2018/2/layout/IconCircleList"/>
    <dgm:cxn modelId="{FAA4B6CF-748D-4EB3-82F0-6D11208CCB94}" type="presParOf" srcId="{BD406C47-CA85-4B63-892D-1B3A92262F80}" destId="{EAE8E03E-88AE-4469-9315-D48617CAD88E}" srcOrd="3" destOrd="0" presId="urn:microsoft.com/office/officeart/2018/2/layout/IconCircleList"/>
    <dgm:cxn modelId="{1699507C-94C1-450B-9285-C22C8CD58ECF}" type="presParOf" srcId="{410BE872-8E5E-4F43-B58A-AB212A35941F}" destId="{DF710464-6B69-406F-A411-F154010AEF34}" srcOrd="3" destOrd="0" presId="urn:microsoft.com/office/officeart/2018/2/layout/IconCircleList"/>
    <dgm:cxn modelId="{B02363ED-2ACD-48A4-8131-EC860E668F2F}" type="presParOf" srcId="{410BE872-8E5E-4F43-B58A-AB212A35941F}" destId="{1FE8C938-D970-4767-AD7A-701B63D4900D}" srcOrd="4" destOrd="0" presId="urn:microsoft.com/office/officeart/2018/2/layout/IconCircleList"/>
    <dgm:cxn modelId="{0440979B-4765-45C5-AA08-1B19A287B3D1}" type="presParOf" srcId="{1FE8C938-D970-4767-AD7A-701B63D4900D}" destId="{15D101B7-1F5F-4536-BC28-6E792CCB4D31}" srcOrd="0" destOrd="0" presId="urn:microsoft.com/office/officeart/2018/2/layout/IconCircleList"/>
    <dgm:cxn modelId="{F00B08D4-003D-4239-883B-06FA4824AC61}" type="presParOf" srcId="{1FE8C938-D970-4767-AD7A-701B63D4900D}" destId="{0101BA8F-1AA0-4CC8-BBF2-94830A435852}" srcOrd="1" destOrd="0" presId="urn:microsoft.com/office/officeart/2018/2/layout/IconCircleList"/>
    <dgm:cxn modelId="{BC93DB04-5B57-4C48-A9EA-3666FB32FF2D}" type="presParOf" srcId="{1FE8C938-D970-4767-AD7A-701B63D4900D}" destId="{A9E3EF51-1D97-460E-B1E2-13A68FF11111}" srcOrd="2" destOrd="0" presId="urn:microsoft.com/office/officeart/2018/2/layout/IconCircleList"/>
    <dgm:cxn modelId="{FC1D0850-9457-45F6-B8D8-CAB2695F80FC}" type="presParOf" srcId="{1FE8C938-D970-4767-AD7A-701B63D4900D}" destId="{1544C4EE-3031-4EF2-ACB9-DDF14983E301}" srcOrd="3" destOrd="0" presId="urn:microsoft.com/office/officeart/2018/2/layout/IconCircleList"/>
    <dgm:cxn modelId="{D135DD8C-2D5B-409A-B5E9-C01690829AE8}" type="presParOf" srcId="{410BE872-8E5E-4F43-B58A-AB212A35941F}" destId="{EBE935AD-3BBD-4E6F-BE84-F6837800DA3E}" srcOrd="5" destOrd="0" presId="urn:microsoft.com/office/officeart/2018/2/layout/IconCircleList"/>
    <dgm:cxn modelId="{9D63C24A-F86B-4E97-922F-39BDEBA231DB}" type="presParOf" srcId="{410BE872-8E5E-4F43-B58A-AB212A35941F}" destId="{CE5B65DC-DD0B-4A5B-81B6-656D94F18B09}" srcOrd="6" destOrd="0" presId="urn:microsoft.com/office/officeart/2018/2/layout/IconCircleList"/>
    <dgm:cxn modelId="{B214B34C-F720-480B-B07D-F94E0CD69636}" type="presParOf" srcId="{CE5B65DC-DD0B-4A5B-81B6-656D94F18B09}" destId="{C91E134B-E467-46EC-81AA-5213837B5E20}" srcOrd="0" destOrd="0" presId="urn:microsoft.com/office/officeart/2018/2/layout/IconCircleList"/>
    <dgm:cxn modelId="{332AA75A-4DC9-4ADA-99C3-F242B363A6CE}" type="presParOf" srcId="{CE5B65DC-DD0B-4A5B-81B6-656D94F18B09}" destId="{76C1C19E-682F-48A6-BC54-A9E0D3D51FC5}" srcOrd="1" destOrd="0" presId="urn:microsoft.com/office/officeart/2018/2/layout/IconCircleList"/>
    <dgm:cxn modelId="{6D2450E1-E98F-49E8-9C0C-B6762F9C8D0F}" type="presParOf" srcId="{CE5B65DC-DD0B-4A5B-81B6-656D94F18B09}" destId="{7B765EE6-A8B5-4A58-9835-C0FA56138584}" srcOrd="2" destOrd="0" presId="urn:microsoft.com/office/officeart/2018/2/layout/IconCircleList"/>
    <dgm:cxn modelId="{3A1A27C1-59AC-4DA3-8E71-2DF936628B17}" type="presParOf" srcId="{CE5B65DC-DD0B-4A5B-81B6-656D94F18B09}" destId="{E6D03ADD-AECC-4D7B-8872-4E7D19981FB4}" srcOrd="3" destOrd="0" presId="urn:microsoft.com/office/officeart/2018/2/layout/IconCircleList"/>
    <dgm:cxn modelId="{242E75EC-0CCF-48F6-BE82-7F6F50D3C08E}" type="presParOf" srcId="{410BE872-8E5E-4F43-B58A-AB212A35941F}" destId="{ABF15705-5335-4A8A-B0DD-50A12ADAF100}" srcOrd="7" destOrd="0" presId="urn:microsoft.com/office/officeart/2018/2/layout/IconCircleList"/>
    <dgm:cxn modelId="{CF660939-9EE0-42C0-84A6-36FD0C54DD93}" type="presParOf" srcId="{410BE872-8E5E-4F43-B58A-AB212A35941F}" destId="{DD010236-D4EB-4149-926E-67039A7208D0}" srcOrd="8" destOrd="0" presId="urn:microsoft.com/office/officeart/2018/2/layout/IconCircleList"/>
    <dgm:cxn modelId="{FED55787-BEA9-44F7-BF1E-B053D39EAFA8}" type="presParOf" srcId="{DD010236-D4EB-4149-926E-67039A7208D0}" destId="{0D97E8DF-92D0-4C1F-AEC5-21C2A2A0D18C}" srcOrd="0" destOrd="0" presId="urn:microsoft.com/office/officeart/2018/2/layout/IconCircleList"/>
    <dgm:cxn modelId="{A0FCDC2A-0074-43C4-A918-11342A19FD35}" type="presParOf" srcId="{DD010236-D4EB-4149-926E-67039A7208D0}" destId="{85993277-3445-43C0-AFEC-F580FFD700F3}" srcOrd="1" destOrd="0" presId="urn:microsoft.com/office/officeart/2018/2/layout/IconCircleList"/>
    <dgm:cxn modelId="{09B556B3-C7EC-45ED-84A8-DA88452ADA4B}" type="presParOf" srcId="{DD010236-D4EB-4149-926E-67039A7208D0}" destId="{AAA30A9C-9AB1-4630-9224-F336D070D854}" srcOrd="2" destOrd="0" presId="urn:microsoft.com/office/officeart/2018/2/layout/IconCircleList"/>
    <dgm:cxn modelId="{44CB0460-54CA-46C7-BD98-96F3793DCA6A}" type="presParOf" srcId="{DD010236-D4EB-4149-926E-67039A7208D0}" destId="{BEFFA0C5-A261-4C2C-AD7D-2932C614A2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225501-530F-4512-AF1E-50C1F66C1AF1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CB3B4F22-99E3-4FB8-A7CE-09E80E3C5CA8}">
      <dgm:prSet phldrT="[Texto]" custT="1"/>
      <dgm:spPr/>
      <dgm:t>
        <a:bodyPr/>
        <a:lstStyle/>
        <a:p>
          <a:r>
            <a:rPr lang="pt-BR" sz="3200" dirty="0"/>
            <a:t>Descrição</a:t>
          </a:r>
        </a:p>
      </dgm:t>
    </dgm:pt>
    <dgm:pt modelId="{D3D9996A-3609-484A-926A-C3E3EED2272E}" type="parTrans" cxnId="{FD9B6CE0-8B91-430D-BDB9-1050E67BBB8F}">
      <dgm:prSet/>
      <dgm:spPr/>
      <dgm:t>
        <a:bodyPr/>
        <a:lstStyle/>
        <a:p>
          <a:endParaRPr lang="pt-BR" sz="1200"/>
        </a:p>
      </dgm:t>
    </dgm:pt>
    <dgm:pt modelId="{824E7AF6-61C8-4326-BF89-E91FEF068E61}" type="sibTrans" cxnId="{FD9B6CE0-8B91-430D-BDB9-1050E67BBB8F}">
      <dgm:prSet/>
      <dgm:spPr/>
      <dgm:t>
        <a:bodyPr/>
        <a:lstStyle/>
        <a:p>
          <a:endParaRPr lang="pt-BR" sz="1200"/>
        </a:p>
      </dgm:t>
    </dgm:pt>
    <dgm:pt modelId="{49924088-7724-4297-8B8B-793FB0C94A56}">
      <dgm:prSet phldrT="[Texto]" custT="1"/>
      <dgm:spPr/>
      <dgm:t>
        <a:bodyPr/>
        <a:lstStyle/>
        <a:p>
          <a:r>
            <a:rPr lang="pt-BR" sz="3200" dirty="0"/>
            <a:t>Representação</a:t>
          </a:r>
          <a:endParaRPr lang="pt-BR" sz="2800" dirty="0"/>
        </a:p>
      </dgm:t>
    </dgm:pt>
    <dgm:pt modelId="{64EF4060-86DF-4533-9EA8-9428E2D17F37}" type="parTrans" cxnId="{A83B69D6-2258-4304-9473-E50ABB11FC91}">
      <dgm:prSet/>
      <dgm:spPr/>
      <dgm:t>
        <a:bodyPr/>
        <a:lstStyle/>
        <a:p>
          <a:endParaRPr lang="pt-BR" sz="1200"/>
        </a:p>
      </dgm:t>
    </dgm:pt>
    <dgm:pt modelId="{FB662C9A-1522-413F-8144-F40FF6E968AA}" type="sibTrans" cxnId="{A83B69D6-2258-4304-9473-E50ABB11FC91}">
      <dgm:prSet/>
      <dgm:spPr/>
      <dgm:t>
        <a:bodyPr/>
        <a:lstStyle/>
        <a:p>
          <a:endParaRPr lang="pt-BR" sz="1200"/>
        </a:p>
      </dgm:t>
    </dgm:pt>
    <dgm:pt modelId="{951A6F15-7E78-403B-9B14-74DB84EBDCA1}">
      <dgm:prSet phldrT="[Texto]" custT="1"/>
      <dgm:spPr/>
      <dgm:t>
        <a:bodyPr/>
        <a:lstStyle/>
        <a:p>
          <a:r>
            <a:rPr lang="pt-BR" sz="3200" dirty="0"/>
            <a:t>Interpretação</a:t>
          </a:r>
        </a:p>
      </dgm:t>
    </dgm:pt>
    <dgm:pt modelId="{8FF95878-BF87-4676-AB70-15694FA6E350}" type="parTrans" cxnId="{A6972388-DEDC-4184-B65F-2F6D92DA8023}">
      <dgm:prSet/>
      <dgm:spPr/>
      <dgm:t>
        <a:bodyPr/>
        <a:lstStyle/>
        <a:p>
          <a:endParaRPr lang="pt-BR" sz="1200"/>
        </a:p>
      </dgm:t>
    </dgm:pt>
    <dgm:pt modelId="{96D28106-A435-45F6-8908-C49B13DB5E8E}" type="sibTrans" cxnId="{A6972388-DEDC-4184-B65F-2F6D92DA8023}">
      <dgm:prSet/>
      <dgm:spPr/>
      <dgm:t>
        <a:bodyPr/>
        <a:lstStyle/>
        <a:p>
          <a:endParaRPr lang="pt-BR" sz="1200"/>
        </a:p>
      </dgm:t>
    </dgm:pt>
    <dgm:pt modelId="{8DDA4000-8426-4333-B93F-A860CB1DAC46}" type="pres">
      <dgm:prSet presAssocID="{9E225501-530F-4512-AF1E-50C1F66C1AF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F701B17-7D8D-484B-9729-B6FE8C84B2BC}" type="pres">
      <dgm:prSet presAssocID="{CB3B4F22-99E3-4FB8-A7CE-09E80E3C5CA8}" presName="Accent1" presStyleCnt="0"/>
      <dgm:spPr/>
    </dgm:pt>
    <dgm:pt modelId="{1CC81CD0-654C-474D-9FA1-3DEEF00F36AF}" type="pres">
      <dgm:prSet presAssocID="{CB3B4F22-99E3-4FB8-A7CE-09E80E3C5CA8}" presName="Accent" presStyleLbl="node1" presStyleIdx="0" presStyleCnt="3" custScaleX="300456"/>
      <dgm:spPr/>
    </dgm:pt>
    <dgm:pt modelId="{54DBB304-159F-4F5E-878C-C891A15AED0A}" type="pres">
      <dgm:prSet presAssocID="{CB3B4F22-99E3-4FB8-A7CE-09E80E3C5CA8}" presName="Parent1" presStyleLbl="revTx" presStyleIdx="0" presStyleCnt="3" custScaleX="273216">
        <dgm:presLayoutVars>
          <dgm:chMax val="1"/>
          <dgm:chPref val="1"/>
          <dgm:bulletEnabled val="1"/>
        </dgm:presLayoutVars>
      </dgm:prSet>
      <dgm:spPr/>
    </dgm:pt>
    <dgm:pt modelId="{C9E2DD12-76BC-46C6-BC73-61BCCCF25F6E}" type="pres">
      <dgm:prSet presAssocID="{49924088-7724-4297-8B8B-793FB0C94A56}" presName="Accent2" presStyleCnt="0"/>
      <dgm:spPr/>
    </dgm:pt>
    <dgm:pt modelId="{AA8D3A1C-6230-4D25-AC8F-06657DF21CF3}" type="pres">
      <dgm:prSet presAssocID="{49924088-7724-4297-8B8B-793FB0C94A56}" presName="Accent" presStyleLbl="node1" presStyleIdx="1" presStyleCnt="3" custScaleX="259403"/>
      <dgm:spPr/>
    </dgm:pt>
    <dgm:pt modelId="{844A4A54-1CF0-4ECD-B041-F8E77F8DA95D}" type="pres">
      <dgm:prSet presAssocID="{49924088-7724-4297-8B8B-793FB0C94A56}" presName="Parent2" presStyleLbl="revTx" presStyleIdx="1" presStyleCnt="3" custScaleX="379161">
        <dgm:presLayoutVars>
          <dgm:chMax val="1"/>
          <dgm:chPref val="1"/>
          <dgm:bulletEnabled val="1"/>
        </dgm:presLayoutVars>
      </dgm:prSet>
      <dgm:spPr/>
    </dgm:pt>
    <dgm:pt modelId="{AEC8E310-F139-42CD-AAC1-5161A2920DE3}" type="pres">
      <dgm:prSet presAssocID="{951A6F15-7E78-403B-9B14-74DB84EBDCA1}" presName="Accent3" presStyleCnt="0"/>
      <dgm:spPr/>
    </dgm:pt>
    <dgm:pt modelId="{9D251115-F714-483E-83C9-94662FEC9AE2}" type="pres">
      <dgm:prSet presAssocID="{951A6F15-7E78-403B-9B14-74DB84EBDCA1}" presName="Accent" presStyleLbl="node1" presStyleIdx="2" presStyleCnt="3" custScaleX="333197"/>
      <dgm:spPr/>
    </dgm:pt>
    <dgm:pt modelId="{75A22546-BD56-42B2-8BA2-FED627A44BA9}" type="pres">
      <dgm:prSet presAssocID="{951A6F15-7E78-403B-9B14-74DB84EBDCA1}" presName="Parent3" presStyleLbl="revTx" presStyleIdx="2" presStyleCnt="3" custScaleX="338330">
        <dgm:presLayoutVars>
          <dgm:chMax val="1"/>
          <dgm:chPref val="1"/>
          <dgm:bulletEnabled val="1"/>
        </dgm:presLayoutVars>
      </dgm:prSet>
      <dgm:spPr/>
    </dgm:pt>
  </dgm:ptLst>
  <dgm:cxnLst>
    <dgm:cxn modelId="{E37E3638-950F-414A-B563-D4504AC9BEC5}" type="presOf" srcId="{49924088-7724-4297-8B8B-793FB0C94A56}" destId="{844A4A54-1CF0-4ECD-B041-F8E77F8DA95D}" srcOrd="0" destOrd="0" presId="urn:microsoft.com/office/officeart/2009/layout/CircleArrowProcess"/>
    <dgm:cxn modelId="{EEBBCC41-11F3-40B5-A131-D9EBC5F5B620}" type="presOf" srcId="{CB3B4F22-99E3-4FB8-A7CE-09E80E3C5CA8}" destId="{54DBB304-159F-4F5E-878C-C891A15AED0A}" srcOrd="0" destOrd="0" presId="urn:microsoft.com/office/officeart/2009/layout/CircleArrowProcess"/>
    <dgm:cxn modelId="{D7A2DB6B-38D4-466A-85B1-6C1B7A900BBD}" type="presOf" srcId="{9E225501-530F-4512-AF1E-50C1F66C1AF1}" destId="{8DDA4000-8426-4333-B93F-A860CB1DAC46}" srcOrd="0" destOrd="0" presId="urn:microsoft.com/office/officeart/2009/layout/CircleArrowProcess"/>
    <dgm:cxn modelId="{A6972388-DEDC-4184-B65F-2F6D92DA8023}" srcId="{9E225501-530F-4512-AF1E-50C1F66C1AF1}" destId="{951A6F15-7E78-403B-9B14-74DB84EBDCA1}" srcOrd="2" destOrd="0" parTransId="{8FF95878-BF87-4676-AB70-15694FA6E350}" sibTransId="{96D28106-A435-45F6-8908-C49B13DB5E8E}"/>
    <dgm:cxn modelId="{824B5EA8-D4FA-4647-8BE7-85845F1E0B08}" type="presOf" srcId="{951A6F15-7E78-403B-9B14-74DB84EBDCA1}" destId="{75A22546-BD56-42B2-8BA2-FED627A44BA9}" srcOrd="0" destOrd="0" presId="urn:microsoft.com/office/officeart/2009/layout/CircleArrowProcess"/>
    <dgm:cxn modelId="{A83B69D6-2258-4304-9473-E50ABB11FC91}" srcId="{9E225501-530F-4512-AF1E-50C1F66C1AF1}" destId="{49924088-7724-4297-8B8B-793FB0C94A56}" srcOrd="1" destOrd="0" parTransId="{64EF4060-86DF-4533-9EA8-9428E2D17F37}" sibTransId="{FB662C9A-1522-413F-8144-F40FF6E968AA}"/>
    <dgm:cxn modelId="{FD9B6CE0-8B91-430D-BDB9-1050E67BBB8F}" srcId="{9E225501-530F-4512-AF1E-50C1F66C1AF1}" destId="{CB3B4F22-99E3-4FB8-A7CE-09E80E3C5CA8}" srcOrd="0" destOrd="0" parTransId="{D3D9996A-3609-484A-926A-C3E3EED2272E}" sibTransId="{824E7AF6-61C8-4326-BF89-E91FEF068E61}"/>
    <dgm:cxn modelId="{A988C097-DC75-4A58-9764-A5E844635A97}" type="presParOf" srcId="{8DDA4000-8426-4333-B93F-A860CB1DAC46}" destId="{7F701B17-7D8D-484B-9729-B6FE8C84B2BC}" srcOrd="0" destOrd="0" presId="urn:microsoft.com/office/officeart/2009/layout/CircleArrowProcess"/>
    <dgm:cxn modelId="{FBD20911-AA0D-4996-AE60-C84F24541FF5}" type="presParOf" srcId="{7F701B17-7D8D-484B-9729-B6FE8C84B2BC}" destId="{1CC81CD0-654C-474D-9FA1-3DEEF00F36AF}" srcOrd="0" destOrd="0" presId="urn:microsoft.com/office/officeart/2009/layout/CircleArrowProcess"/>
    <dgm:cxn modelId="{C737B089-4CBB-4DED-A77D-C77B1A6F13DF}" type="presParOf" srcId="{8DDA4000-8426-4333-B93F-A860CB1DAC46}" destId="{54DBB304-159F-4F5E-878C-C891A15AED0A}" srcOrd="1" destOrd="0" presId="urn:microsoft.com/office/officeart/2009/layout/CircleArrowProcess"/>
    <dgm:cxn modelId="{14B74443-0CAA-410C-9E63-A758D31E517C}" type="presParOf" srcId="{8DDA4000-8426-4333-B93F-A860CB1DAC46}" destId="{C9E2DD12-76BC-46C6-BC73-61BCCCF25F6E}" srcOrd="2" destOrd="0" presId="urn:microsoft.com/office/officeart/2009/layout/CircleArrowProcess"/>
    <dgm:cxn modelId="{402851D5-6A51-462B-AE41-43D56B048729}" type="presParOf" srcId="{C9E2DD12-76BC-46C6-BC73-61BCCCF25F6E}" destId="{AA8D3A1C-6230-4D25-AC8F-06657DF21CF3}" srcOrd="0" destOrd="0" presId="urn:microsoft.com/office/officeart/2009/layout/CircleArrowProcess"/>
    <dgm:cxn modelId="{2BE785A3-0F2B-4AAB-84DF-26D2DA0EDD8D}" type="presParOf" srcId="{8DDA4000-8426-4333-B93F-A860CB1DAC46}" destId="{844A4A54-1CF0-4ECD-B041-F8E77F8DA95D}" srcOrd="3" destOrd="0" presId="urn:microsoft.com/office/officeart/2009/layout/CircleArrowProcess"/>
    <dgm:cxn modelId="{F20FBCFC-CF3A-4A2D-9CF8-CC8899B164B7}" type="presParOf" srcId="{8DDA4000-8426-4333-B93F-A860CB1DAC46}" destId="{AEC8E310-F139-42CD-AAC1-5161A2920DE3}" srcOrd="4" destOrd="0" presId="urn:microsoft.com/office/officeart/2009/layout/CircleArrowProcess"/>
    <dgm:cxn modelId="{E63A23C9-43AE-44FE-9076-C5BA251A38B5}" type="presParOf" srcId="{AEC8E310-F139-42CD-AAC1-5161A2920DE3}" destId="{9D251115-F714-483E-83C9-94662FEC9AE2}" srcOrd="0" destOrd="0" presId="urn:microsoft.com/office/officeart/2009/layout/CircleArrowProcess"/>
    <dgm:cxn modelId="{60685209-E8C6-4757-8344-DCC8F1C6CD76}" type="presParOf" srcId="{8DDA4000-8426-4333-B93F-A860CB1DAC46}" destId="{75A22546-BD56-42B2-8BA2-FED627A44BA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02B28-8DA2-4B48-B824-0E9DF3FDE683}">
      <dsp:nvSpPr>
        <dsp:cNvPr id="0" name=""/>
        <dsp:cNvSpPr/>
      </dsp:nvSpPr>
      <dsp:spPr>
        <a:xfrm>
          <a:off x="745351" y="50021"/>
          <a:ext cx="944028" cy="9440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7034C-3BB3-4865-BB72-FAC0F09A4C00}">
      <dsp:nvSpPr>
        <dsp:cNvPr id="0" name=""/>
        <dsp:cNvSpPr/>
      </dsp:nvSpPr>
      <dsp:spPr>
        <a:xfrm>
          <a:off x="943597" y="248267"/>
          <a:ext cx="547536" cy="5475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76E5C-8F2B-436C-BDF6-EBF485DF312C}">
      <dsp:nvSpPr>
        <dsp:cNvPr id="0" name=""/>
        <dsp:cNvSpPr/>
      </dsp:nvSpPr>
      <dsp:spPr>
        <a:xfrm>
          <a:off x="1891671" y="50021"/>
          <a:ext cx="2225208" cy="94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Disponível na Web (qualquer formato), desde que com licença aberta, para ser considerado Dado Aberto</a:t>
          </a:r>
          <a:endParaRPr lang="en-US" sz="1400" kern="1200"/>
        </a:p>
      </dsp:txBody>
      <dsp:txXfrm>
        <a:off x="1891671" y="50021"/>
        <a:ext cx="2225208" cy="944028"/>
      </dsp:txXfrm>
    </dsp:sp>
    <dsp:sp modelId="{D3B3B7A3-BF54-4F37-A2FA-4B0B92BF56C5}">
      <dsp:nvSpPr>
        <dsp:cNvPr id="0" name=""/>
        <dsp:cNvSpPr/>
      </dsp:nvSpPr>
      <dsp:spPr>
        <a:xfrm>
          <a:off x="4504605" y="50021"/>
          <a:ext cx="944028" cy="9440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CDC941-8DFA-4E9F-A4D9-D38E18B74692}">
      <dsp:nvSpPr>
        <dsp:cNvPr id="0" name=""/>
        <dsp:cNvSpPr/>
      </dsp:nvSpPr>
      <dsp:spPr>
        <a:xfrm>
          <a:off x="4702851" y="248267"/>
          <a:ext cx="547536" cy="5475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8E03E-88AE-4469-9315-D48617CAD88E}">
      <dsp:nvSpPr>
        <dsp:cNvPr id="0" name=""/>
        <dsp:cNvSpPr/>
      </dsp:nvSpPr>
      <dsp:spPr>
        <a:xfrm>
          <a:off x="5650925" y="50021"/>
          <a:ext cx="2225208" cy="94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Na Web, de maneira estruturada e legível por máquina;</a:t>
          </a:r>
          <a:endParaRPr lang="en-US" sz="1400" kern="1200"/>
        </a:p>
      </dsp:txBody>
      <dsp:txXfrm>
        <a:off x="5650925" y="50021"/>
        <a:ext cx="2225208" cy="944028"/>
      </dsp:txXfrm>
    </dsp:sp>
    <dsp:sp modelId="{15D101B7-1F5F-4536-BC28-6E792CCB4D31}">
      <dsp:nvSpPr>
        <dsp:cNvPr id="0" name=""/>
        <dsp:cNvSpPr/>
      </dsp:nvSpPr>
      <dsp:spPr>
        <a:xfrm>
          <a:off x="745351" y="1749294"/>
          <a:ext cx="944028" cy="9440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1BA8F-1AA0-4CC8-BBF2-94830A435852}">
      <dsp:nvSpPr>
        <dsp:cNvPr id="0" name=""/>
        <dsp:cNvSpPr/>
      </dsp:nvSpPr>
      <dsp:spPr>
        <a:xfrm>
          <a:off x="943597" y="1947540"/>
          <a:ext cx="547536" cy="5475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4C4EE-3031-4EF2-ACB9-DDF14983E301}">
      <dsp:nvSpPr>
        <dsp:cNvPr id="0" name=""/>
        <dsp:cNvSpPr/>
      </dsp:nvSpPr>
      <dsp:spPr>
        <a:xfrm>
          <a:off x="1891671" y="1749294"/>
          <a:ext cx="2225208" cy="94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Na Web, de maneira estruturada e em formato não proprietário (CSV em vez de Excel);</a:t>
          </a:r>
          <a:endParaRPr lang="en-US" sz="1400" kern="1200" dirty="0"/>
        </a:p>
      </dsp:txBody>
      <dsp:txXfrm>
        <a:off x="1891671" y="1749294"/>
        <a:ext cx="2225208" cy="944028"/>
      </dsp:txXfrm>
    </dsp:sp>
    <dsp:sp modelId="{C91E134B-E467-46EC-81AA-5213837B5E20}">
      <dsp:nvSpPr>
        <dsp:cNvPr id="0" name=""/>
        <dsp:cNvSpPr/>
      </dsp:nvSpPr>
      <dsp:spPr>
        <a:xfrm>
          <a:off x="4504605" y="1749294"/>
          <a:ext cx="944028" cy="9440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1C19E-682F-48A6-BC54-A9E0D3D51FC5}">
      <dsp:nvSpPr>
        <dsp:cNvPr id="0" name=""/>
        <dsp:cNvSpPr/>
      </dsp:nvSpPr>
      <dsp:spPr>
        <a:xfrm>
          <a:off x="4702851" y="1947540"/>
          <a:ext cx="547536" cy="5475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03ADD-AECC-4D7B-8872-4E7D19981FB4}">
      <dsp:nvSpPr>
        <dsp:cNvPr id="0" name=""/>
        <dsp:cNvSpPr/>
      </dsp:nvSpPr>
      <dsp:spPr>
        <a:xfrm>
          <a:off x="5650925" y="1749294"/>
          <a:ext cx="2225208" cy="94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Seguindo todas as regras acima, mas em padrões estabelecidos pelo W3C (RDF e SPARQL);</a:t>
          </a:r>
          <a:endParaRPr lang="en-US" sz="1400" kern="1200"/>
        </a:p>
      </dsp:txBody>
      <dsp:txXfrm>
        <a:off x="5650925" y="1749294"/>
        <a:ext cx="2225208" cy="944028"/>
      </dsp:txXfrm>
    </dsp:sp>
    <dsp:sp modelId="{0D97E8DF-92D0-4C1F-AEC5-21C2A2A0D18C}">
      <dsp:nvSpPr>
        <dsp:cNvPr id="0" name=""/>
        <dsp:cNvSpPr/>
      </dsp:nvSpPr>
      <dsp:spPr>
        <a:xfrm>
          <a:off x="745351" y="3448568"/>
          <a:ext cx="944028" cy="9440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93277-3445-43C0-AFEC-F580FFD700F3}">
      <dsp:nvSpPr>
        <dsp:cNvPr id="0" name=""/>
        <dsp:cNvSpPr/>
      </dsp:nvSpPr>
      <dsp:spPr>
        <a:xfrm>
          <a:off x="943597" y="3646813"/>
          <a:ext cx="547536" cy="5475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FA0C5-A261-4C2C-AD7D-2932C614A2DB}">
      <dsp:nvSpPr>
        <dsp:cNvPr id="0" name=""/>
        <dsp:cNvSpPr/>
      </dsp:nvSpPr>
      <dsp:spPr>
        <a:xfrm>
          <a:off x="1891671" y="3448568"/>
          <a:ext cx="2225208" cy="94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Todas as regras acima, além de  vincular seus dados aos de outras pessoas, de forma a fornecer um contexto.</a:t>
          </a:r>
          <a:endParaRPr lang="en-US" sz="1400" kern="1200"/>
        </a:p>
      </dsp:txBody>
      <dsp:txXfrm>
        <a:off x="1891671" y="3448568"/>
        <a:ext cx="2225208" cy="944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81CD0-654C-474D-9FA1-3DEEF00F36AF}">
      <dsp:nvSpPr>
        <dsp:cNvPr id="0" name=""/>
        <dsp:cNvSpPr/>
      </dsp:nvSpPr>
      <dsp:spPr>
        <a:xfrm>
          <a:off x="-35496" y="0"/>
          <a:ext cx="4246145" cy="141344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BB304-159F-4F5E-878C-C891A15AED0A}">
      <dsp:nvSpPr>
        <dsp:cNvPr id="0" name=""/>
        <dsp:cNvSpPr/>
      </dsp:nvSpPr>
      <dsp:spPr>
        <a:xfrm>
          <a:off x="1013191" y="510297"/>
          <a:ext cx="2145583" cy="392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Descrição</a:t>
          </a:r>
        </a:p>
      </dsp:txBody>
      <dsp:txXfrm>
        <a:off x="1013191" y="510297"/>
        <a:ext cx="2145583" cy="392559"/>
      </dsp:txXfrm>
    </dsp:sp>
    <dsp:sp modelId="{AA8D3A1C-6230-4D25-AC8F-06657DF21CF3}">
      <dsp:nvSpPr>
        <dsp:cNvPr id="0" name=""/>
        <dsp:cNvSpPr/>
      </dsp:nvSpPr>
      <dsp:spPr>
        <a:xfrm>
          <a:off x="-137929" y="812131"/>
          <a:ext cx="3665970" cy="141344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A4A54-1CF0-4ECD-B041-F8E77F8DA95D}">
      <dsp:nvSpPr>
        <dsp:cNvPr id="0" name=""/>
        <dsp:cNvSpPr/>
      </dsp:nvSpPr>
      <dsp:spPr>
        <a:xfrm>
          <a:off x="206267" y="1327126"/>
          <a:ext cx="2977576" cy="392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Representação</a:t>
          </a:r>
          <a:endParaRPr lang="pt-BR" sz="2800" kern="1200" dirty="0"/>
        </a:p>
      </dsp:txBody>
      <dsp:txXfrm>
        <a:off x="206267" y="1327126"/>
        <a:ext cx="2977576" cy="392559"/>
      </dsp:txXfrm>
    </dsp:sp>
    <dsp:sp modelId="{9D251115-F714-483E-83C9-94662FEC9AE2}">
      <dsp:nvSpPr>
        <dsp:cNvPr id="0" name=""/>
        <dsp:cNvSpPr/>
      </dsp:nvSpPr>
      <dsp:spPr>
        <a:xfrm>
          <a:off x="65821" y="1721447"/>
          <a:ext cx="4045633" cy="121467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22546-BD56-42B2-8BA2-FED627A44BA9}">
      <dsp:nvSpPr>
        <dsp:cNvPr id="0" name=""/>
        <dsp:cNvSpPr/>
      </dsp:nvSpPr>
      <dsp:spPr>
        <a:xfrm>
          <a:off x="759377" y="2145130"/>
          <a:ext cx="2656928" cy="392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Interpretação</a:t>
          </a:r>
        </a:p>
      </dsp:txBody>
      <dsp:txXfrm>
        <a:off x="759377" y="2145130"/>
        <a:ext cx="2656928" cy="392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B3A83-BCB7-49C5-8624-B2D48CF97A1F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32E16-6E45-4FFD-9D10-55AEBBF935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81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9BBECE-54DD-4AE8-ADD5-468A2C3A3F86}" type="slidenum">
              <a:rPr lang="en-US" altLang="pt-BR"/>
              <a:pPr/>
              <a:t>146</a:t>
            </a:fld>
            <a:endParaRPr lang="en-US" altLang="pt-BR"/>
          </a:p>
        </p:txBody>
      </p:sp>
      <p:sp>
        <p:nvSpPr>
          <p:cNvPr id="1121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638300" y="569913"/>
            <a:ext cx="4038600" cy="22717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1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3" y="3067050"/>
            <a:ext cx="5362575" cy="58150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2" tIns="45716" rIns="91432" bIns="45716"/>
          <a:lstStyle/>
          <a:p>
            <a:r>
              <a:rPr lang="en-US" altLang="pt-BR"/>
              <a:t>Graphic showing protein functional domains (sequences of amino acids?); the identifying characteristics of different proteins.</a:t>
            </a:r>
          </a:p>
        </p:txBody>
      </p:sp>
    </p:spTree>
    <p:extLst>
      <p:ext uri="{BB962C8B-B14F-4D97-AF65-F5344CB8AC3E}">
        <p14:creationId xmlns:p14="http://schemas.microsoft.com/office/powerpoint/2010/main" val="271831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709279-6CF6-49C2-8ED3-0C99BDCC45EE}" type="slidenum">
              <a:rPr lang="en-US" altLang="pt-BR"/>
              <a:pPr/>
              <a:t>147</a:t>
            </a:fld>
            <a:endParaRPr lang="en-US" altLang="pt-BR"/>
          </a:p>
        </p:txBody>
      </p:sp>
      <p:sp>
        <p:nvSpPr>
          <p:cNvPr id="1123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638300" y="569913"/>
            <a:ext cx="4038600" cy="22717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3" y="3067050"/>
            <a:ext cx="5362575" cy="58150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2" tIns="45716" rIns="91432" bIns="45716"/>
          <a:lstStyle/>
          <a:p>
            <a:r>
              <a:rPr lang="en-US" altLang="pt-BR"/>
              <a:t>- Example from project to (semi-) automate the annotation of MRI images of the brain</a:t>
            </a:r>
          </a:p>
          <a:p>
            <a:r>
              <a:rPr lang="en-US" altLang="pt-BR"/>
              <a:t>- FMA derived ontology used to capture knowledge of brain anatomy </a:t>
            </a:r>
          </a:p>
        </p:txBody>
      </p:sp>
    </p:spTree>
    <p:extLst>
      <p:ext uri="{BB962C8B-B14F-4D97-AF65-F5344CB8AC3E}">
        <p14:creationId xmlns:p14="http://schemas.microsoft.com/office/powerpoint/2010/main" val="2708414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F2299-D29B-4EF3-A4E8-572C9521B2FF}" type="slidenum">
              <a:rPr lang="en-US" altLang="pt-BR"/>
              <a:pPr/>
              <a:t>148</a:t>
            </a:fld>
            <a:endParaRPr lang="en-US" altLang="pt-BR"/>
          </a:p>
        </p:txBody>
      </p:sp>
      <p:sp>
        <p:nvSpPr>
          <p:cNvPr id="1125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638300" y="569913"/>
            <a:ext cx="4038600" cy="22717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3" y="3067050"/>
            <a:ext cx="5362575" cy="58150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2" tIns="45716" rIns="91432" bIns="45716"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4325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884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225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86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1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53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45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7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326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63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04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994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37014-B6DB-47BF-ADB3-9EFC7D63A8B2}" type="datetimeFigureOut">
              <a:rPr lang="pt-BR" smtClean="0"/>
              <a:t>02/10/2020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9A17E-E145-4FBB-99DF-3420971EB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27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wmf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swse.deri.org/index-rebuild.html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c.com/leadership/digital-universe/index.htm#Archive" TargetMode="External"/><Relationship Id="rId2" Type="http://schemas.openxmlformats.org/officeDocument/2006/relationships/hyperlink" Target="https://hbr.org/2012/10/data-scientist-the-sexiest-job-of-the-21st-centu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hyperlink" Target="http://www.scientificamerican.com/article/the-semantic-web/" TargetMode="External"/><Relationship Id="rId4" Type="http://schemas.openxmlformats.org/officeDocument/2006/relationships/hyperlink" Target="http://www.emc.com/leadership/digital-universe/2012iview/big-data-2020.htm" TargetMode="Externa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8.jpeg"/><Relationship Id="rId4" Type="http://schemas.openxmlformats.org/officeDocument/2006/relationships/image" Target="../media/image75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://www.w3.org/TR/owl2-overview/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microsoft.com/office/2007/relationships/hdphoto" Target="../media/hdphoto5.wdp"/><Relationship Id="rId4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69EA2-8D12-435C-A124-3E90802704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0" y="0"/>
            <a:ext cx="1219200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73308A-22F1-4D8E-B382-7C8749AC4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981143"/>
            <a:ext cx="4023360" cy="2807208"/>
          </a:xfrm>
        </p:spPr>
        <p:txBody>
          <a:bodyPr anchor="b">
            <a:normAutofit/>
          </a:bodyPr>
          <a:lstStyle/>
          <a:p>
            <a:r>
              <a:rPr lang="pt-BR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aos Dados Abertos</a:t>
            </a:r>
            <a:br>
              <a:rPr lang="pt-BR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Web Semântica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8A5178-2AF5-4A80-8549-F82D2F3E8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190813"/>
            <a:ext cx="4023360" cy="1208141"/>
          </a:xfrm>
        </p:spPr>
        <p:txBody>
          <a:bodyPr>
            <a:normAutofit/>
          </a:bodyPr>
          <a:lstStyle/>
          <a:p>
            <a:r>
              <a:rPr lang="pt-B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Sergio Serra</a:t>
            </a:r>
          </a:p>
          <a:p>
            <a:endParaRPr lang="pt-BR" sz="1600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sergioserra@gmail.com</a:t>
            </a:r>
          </a:p>
          <a:p>
            <a:endParaRPr lang="pt-BR" sz="1600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6" descr="https://upload.wikimedia.org/wikipedia/commons/c/cd/Logo_UFRRJ_3.jpg">
            <a:extLst>
              <a:ext uri="{FF2B5EF4-FFF2-40B4-BE49-F238E27FC236}">
                <a16:creationId xmlns:a16="http://schemas.microsoft.com/office/drawing/2014/main" id="{73FF9D65-DC4F-456D-BA49-FB08A9153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1973" y="405676"/>
            <a:ext cx="2327501" cy="28451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48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0.25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outro exemplo... Em 2020</a:t>
            </a:r>
          </a:p>
        </p:txBody>
      </p:sp>
      <p:pic>
        <p:nvPicPr>
          <p:cNvPr id="5124" name="Picture 4" descr="Candidates for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274" y="1311367"/>
            <a:ext cx="7765286" cy="554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466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encrypted-tbn3.gstatic.com/images?q=tbn:ANd9GcT4BbsaunktgaEd3Uetu-Wa0pmhU3HFXLDJYKQuW9ltrW16Rm5UEw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53" b="97107" l="9135" r="97115">
                        <a14:foregroundMark x1="15385" y1="13636" x2="22596" y2="5785"/>
                        <a14:foregroundMark x1="22596" y1="5785" x2="45192" y2="7438"/>
                        <a14:foregroundMark x1="45192" y1="7438" x2="52404" y2="10331"/>
                        <a14:foregroundMark x1="30288" y1="1653" x2="23077" y2="7438"/>
                        <a14:foregroundMark x1="13462" y1="79339" x2="962" y2="94628"/>
                        <a14:foregroundMark x1="962" y1="94628" x2="93750" y2="99174"/>
                        <a14:foregroundMark x1="93750" y1="99174" x2="97596" y2="71488"/>
                        <a14:foregroundMark x1="97596" y1="71488" x2="89423" y2="71488"/>
                        <a14:foregroundMark x1="3846" y1="89669" x2="15385" y2="97934"/>
                        <a14:foregroundMark x1="15385" y1="97934" x2="41346" y2="95868"/>
                        <a14:foregroundMark x1="41346" y1="95868" x2="51442" y2="97107"/>
                        <a14:foregroundMark x1="51442" y1="97107" x2="49038" y2="88430"/>
                        <a14:foregroundMark x1="49038" y1="88430" x2="36058" y2="88843"/>
                        <a14:foregroundMark x1="36058" y1="88843" x2="27885" y2="83471"/>
                        <a14:foregroundMark x1="27885" y1="83471" x2="17788" y2="81405"/>
                        <a14:foregroundMark x1="17788" y1="81405" x2="16827" y2="80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3" y="1437398"/>
            <a:ext cx="4647300" cy="54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Definições</a:t>
            </a:r>
            <a:endParaRPr lang="pt-BR" dirty="0"/>
          </a:p>
        </p:txBody>
      </p:sp>
      <p:sp>
        <p:nvSpPr>
          <p:cNvPr id="6" name="Texto explicativo retangular com cantos arredondados 5"/>
          <p:cNvSpPr/>
          <p:nvPr/>
        </p:nvSpPr>
        <p:spPr>
          <a:xfrm>
            <a:off x="5363570" y="365125"/>
            <a:ext cx="6659207" cy="6172153"/>
          </a:xfrm>
          <a:prstGeom prst="wedgeRoundRectCallout">
            <a:avLst>
              <a:gd name="adj1" fmla="val -81933"/>
              <a:gd name="adj2" fmla="val 19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computação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uma ontologia pode ser definida como um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conjunto de conceitos fundamentais e suas relações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que capta como as pessoas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entendem (ou interpretam) o domínio em questão e permite a representação de tal entendimento de maneira formal, compreensível por humanos e computadores 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(Mizoguchi, 2003).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2894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 explicativo retangular com cantos arredondados 7">
            <a:extLst>
              <a:ext uri="{FF2B5EF4-FFF2-40B4-BE49-F238E27FC236}">
                <a16:creationId xmlns:a16="http://schemas.microsoft.com/office/drawing/2014/main" id="{E84A91D0-E3E4-447F-A758-748ED986D1B3}"/>
              </a:ext>
            </a:extLst>
          </p:cNvPr>
          <p:cNvSpPr/>
          <p:nvPr/>
        </p:nvSpPr>
        <p:spPr>
          <a:xfrm>
            <a:off x="188259" y="215153"/>
            <a:ext cx="7942729" cy="5427094"/>
          </a:xfrm>
          <a:prstGeom prst="wedgeRoundRectCallout">
            <a:avLst>
              <a:gd name="adj1" fmla="val 72389"/>
              <a:gd name="adj2" fmla="val 545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Guarino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1998).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5CCFCAF-7A68-4ABC-AA47-F43538E87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942" y="385852"/>
            <a:ext cx="6800715" cy="4844018"/>
          </a:xfrm>
          <a:prstGeom prst="rect">
            <a:avLst/>
          </a:prstGeom>
        </p:spPr>
      </p:pic>
      <p:pic>
        <p:nvPicPr>
          <p:cNvPr id="5" name="Picture 2" descr="http://www.istc.cnr.it/sites/default/files/imagecache/user_medium/profile-pics/large_nicola.guarino.jpeg">
            <a:extLst>
              <a:ext uri="{FF2B5EF4-FFF2-40B4-BE49-F238E27FC236}">
                <a16:creationId xmlns:a16="http://schemas.microsoft.com/office/drawing/2014/main" id="{B5E960CD-749F-4349-B504-D5CD4AF2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5" b="99394" l="3571" r="96429">
                        <a14:foregroundMark x1="57857" y1="8485" x2="37857" y2="9697"/>
                        <a14:foregroundMark x1="37857" y1="9697" x2="20000" y2="19394"/>
                        <a14:foregroundMark x1="20000" y1="19394" x2="15000" y2="27273"/>
                        <a14:foregroundMark x1="80000" y1="82424" x2="97857" y2="91515"/>
                        <a14:foregroundMark x1="97857" y1="91515" x2="57143" y2="99394"/>
                        <a14:foregroundMark x1="57143" y1="99394" x2="13571" y2="97576"/>
                        <a14:foregroundMark x1="13571" y1="97576" x2="32857" y2="92727"/>
                        <a14:foregroundMark x1="32857" y1="92727" x2="54286" y2="93939"/>
                        <a14:foregroundMark x1="54286" y1="93939" x2="73571" y2="87879"/>
                        <a14:foregroundMark x1="73571" y1="87879" x2="79286" y2="82424"/>
                        <a14:foregroundMark x1="10000" y1="97576" x2="31429" y2="96970"/>
                        <a14:foregroundMark x1="31429" y1="96970" x2="92857" y2="99394"/>
                        <a14:foregroundMark x1="92857" y1="99394" x2="96429" y2="90303"/>
                        <a14:foregroundMark x1="3571" y1="99394" x2="3571" y2="99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876" y="3910149"/>
            <a:ext cx="2501206" cy="29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C2F9D74-CFC1-4F60-9801-D0FDB8E6C130}"/>
              </a:ext>
            </a:extLst>
          </p:cNvPr>
          <p:cNvSpPr txBox="1"/>
          <p:nvPr/>
        </p:nvSpPr>
        <p:spPr>
          <a:xfrm>
            <a:off x="8334103" y="1355094"/>
            <a:ext cx="35119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Compromisso ontológico </a:t>
            </a:r>
            <a:r>
              <a:rPr lang="pt-BR" sz="2400" dirty="0"/>
              <a:t>é uma descrição da conceitualização pretendida para uma teoria lógica (</a:t>
            </a:r>
            <a:r>
              <a:rPr lang="pt-BR" sz="2400" dirty="0" err="1"/>
              <a:t>Guarino</a:t>
            </a:r>
            <a:r>
              <a:rPr lang="pt-BR" sz="2400" dirty="0"/>
              <a:t>; </a:t>
            </a:r>
            <a:r>
              <a:rPr lang="pt-BR" sz="2400" dirty="0" err="1"/>
              <a:t>Giaretta</a:t>
            </a:r>
            <a:r>
              <a:rPr lang="pt-BR" sz="2400" dirty="0"/>
              <a:t>, 1995) </a:t>
            </a:r>
          </a:p>
        </p:txBody>
      </p:sp>
    </p:spTree>
    <p:extLst>
      <p:ext uri="{BB962C8B-B14F-4D97-AF65-F5344CB8AC3E}">
        <p14:creationId xmlns:p14="http://schemas.microsoft.com/office/powerpoint/2010/main" val="23778107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296371-2676-4A7C-B7EA-0A27D62D4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5830184" cy="131166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Ontologias ( resumindo)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646A8B-4CAB-40DF-91CC-AB68DBCEF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14" y="2272143"/>
            <a:ext cx="5830185" cy="4405104"/>
          </a:xfrm>
        </p:spPr>
        <p:txBody>
          <a:bodyPr anchor="ctr">
            <a:normAutofit lnSpcReduction="10000"/>
          </a:bodyPr>
          <a:lstStyle/>
          <a:p>
            <a:r>
              <a:rPr lang="pt-BR" dirty="0">
                <a:solidFill>
                  <a:srgbClr val="000000"/>
                </a:solidFill>
              </a:rPr>
              <a:t>Ontologias são especificações formais e explícitas de conceitualizações compartilhadas. </a:t>
            </a:r>
          </a:p>
          <a:p>
            <a:r>
              <a:rPr lang="pt-BR" dirty="0">
                <a:solidFill>
                  <a:srgbClr val="000000"/>
                </a:solidFill>
              </a:rPr>
              <a:t>Ontologias são modelos conceituais que capturam e explicitam o vocabulário utilizado nas aplicações semânticas. </a:t>
            </a:r>
          </a:p>
          <a:p>
            <a:r>
              <a:rPr lang="pt-BR" dirty="0">
                <a:solidFill>
                  <a:srgbClr val="000000"/>
                </a:solidFill>
              </a:rPr>
              <a:t>Servem como base para garantir uma comunicação livre de ambiguidades. </a:t>
            </a:r>
          </a:p>
          <a:p>
            <a:r>
              <a:rPr lang="pt-BR" b="1" dirty="0">
                <a:solidFill>
                  <a:srgbClr val="000000"/>
                </a:solidFill>
              </a:rPr>
              <a:t>Ontologias são a </a:t>
            </a:r>
            <a:r>
              <a:rPr lang="pt-BR" b="1" i="1" dirty="0">
                <a:solidFill>
                  <a:srgbClr val="000000"/>
                </a:solidFill>
              </a:rPr>
              <a:t>língua franca </a:t>
            </a:r>
            <a:r>
              <a:rPr lang="pt-BR" b="1" dirty="0">
                <a:solidFill>
                  <a:srgbClr val="000000"/>
                </a:solidFill>
              </a:rPr>
              <a:t>da Web Semântica.</a:t>
            </a:r>
          </a:p>
        </p:txBody>
      </p:sp>
      <p:sp>
        <p:nvSpPr>
          <p:cNvPr id="76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987" name="Picture 3" descr="new-cyber-defense-method">
            <a:extLst>
              <a:ext uri="{FF2B5EF4-FFF2-40B4-BE49-F238E27FC236}">
                <a16:creationId xmlns:a16="http://schemas.microsoft.com/office/drawing/2014/main" id="{F3105001-FEED-4E14-8405-F8DE3ACFA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9" r="29308" b="-1"/>
          <a:stretch/>
        </p:blipFill>
        <p:spPr bwMode="auto">
          <a:xfrm>
            <a:off x="6737418" y="590634"/>
            <a:ext cx="5454584" cy="6276841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6502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Moral da história.... Ontologias...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Essas definições caracterizam bem o porquê de ontologias estarem atraindo recentemente muitos pesquisadores e desenvolvedores na área de dados abertos conectados, web semântica, grafos do conhecimento e inteligência artificial. </a:t>
            </a:r>
          </a:p>
          <a:p>
            <a:endParaRPr lang="pt-B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457200" lvl="1" indent="0">
              <a:buNone/>
            </a:pPr>
            <a:r>
              <a:rPr lang="pt-BR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1 - Fornecem uma </a:t>
            </a:r>
            <a:r>
              <a:rPr lang="pt-BR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estrutura conceitual comum sobre a qual podemos desenvolver bases de conhecimento compartilháveis e reutilizáveis</a:t>
            </a:r>
            <a:r>
              <a:rPr lang="pt-BR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</a:p>
          <a:p>
            <a:pPr lvl="1"/>
            <a:endParaRPr lang="pt-BR" sz="28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457200" lvl="1" indent="0">
              <a:buNone/>
            </a:pPr>
            <a:r>
              <a:rPr lang="pt-BR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2- facilitam a interoperabilidade e a fusão das informações </a:t>
            </a:r>
            <a:r>
              <a:rPr lang="pt-BR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(</a:t>
            </a:r>
            <a:r>
              <a:rPr lang="pt-BR" sz="2800" i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mash-ups</a:t>
            </a:r>
            <a:r>
              <a:rPr lang="pt-BR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), que viabiliza a criação de </a:t>
            </a:r>
            <a:r>
              <a:rPr lang="pt-BR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aplicações computacionais poderosas e mais inteligentes</a:t>
            </a:r>
            <a:r>
              <a:rPr lang="pt-BR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6336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001E7-2340-4FBA-B21E-AB50B9C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de uma ontologia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E96883-FFAD-4E32-ADF1-20ABB1595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dirty="0"/>
              <a:t>clareza</a:t>
            </a:r>
            <a:r>
              <a:rPr lang="pt-BR" dirty="0"/>
              <a:t>: os programas usam diferentes modelos e abstrações na resolução de seus problemas. Na definição do conhecimento, deve-se ter a objetividade de definir apenas o que se presume ser útil na resolução da classe de problemas a ser atingida. </a:t>
            </a:r>
          </a:p>
          <a:p>
            <a:pPr lvl="1"/>
            <a:r>
              <a:rPr lang="pt-BR" dirty="0"/>
              <a:t>As definições completas, com condições necessárias e suficientes devem ter precedência sobre definições parciais;</a:t>
            </a:r>
          </a:p>
          <a:p>
            <a:r>
              <a:rPr lang="pt-BR" b="1" dirty="0"/>
              <a:t>legibilidade</a:t>
            </a:r>
            <a:r>
              <a:rPr lang="pt-BR" dirty="0"/>
              <a:t>: as definições devem corresponder com as definições correntes e informais. </a:t>
            </a:r>
          </a:p>
          <a:p>
            <a:pPr lvl="1"/>
            <a:r>
              <a:rPr lang="pt-BR" dirty="0"/>
              <a:t>A ontologia deve usar um vocabulário compartilhável (geralmente o jargão e a terminologia usados por especialistas do domínio);</a:t>
            </a:r>
          </a:p>
          <a:p>
            <a:r>
              <a:rPr lang="pt-BR" b="1" dirty="0"/>
              <a:t>coerência</a:t>
            </a:r>
            <a:r>
              <a:rPr lang="pt-BR" dirty="0"/>
              <a:t>: as inferências derivadas da ontologia definida devem ser corretas e consistentes do ponto de vista formal e informal com as definições;</a:t>
            </a:r>
          </a:p>
        </p:txBody>
      </p:sp>
    </p:spTree>
    <p:extLst>
      <p:ext uri="{BB962C8B-B14F-4D97-AF65-F5344CB8AC3E}">
        <p14:creationId xmlns:p14="http://schemas.microsoft.com/office/powerpoint/2010/main" val="25886557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001E7-2340-4FBA-B21E-AB50B9C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de uma ontologia (</a:t>
            </a:r>
            <a:r>
              <a:rPr lang="pt-BR" dirty="0" err="1"/>
              <a:t>cont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E96883-FFAD-4E32-ADF1-20ABB1595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/>
              <a:t>extensibilidade</a:t>
            </a:r>
            <a:r>
              <a:rPr lang="pt-BR" dirty="0"/>
              <a:t>: a ontologia deve permitir extensões e especializações </a:t>
            </a:r>
            <a:r>
              <a:rPr lang="pt-BR" dirty="0" err="1"/>
              <a:t>monotonicamente</a:t>
            </a:r>
            <a:r>
              <a:rPr lang="pt-BR" dirty="0"/>
              <a:t> e com coerência, sem a necessidade de uma revisão de teoria, que consiste na revisão lógica automática de uma base de conhecimento em busca de contradições;</a:t>
            </a:r>
          </a:p>
          <a:p>
            <a:r>
              <a:rPr lang="pt-BR" b="1" dirty="0"/>
              <a:t>mínima codificação</a:t>
            </a:r>
            <a:r>
              <a:rPr lang="pt-BR" dirty="0"/>
              <a:t>: devem se especificados conceitos genéricos independente de padrões estabelecidos para mensuração, notação e codificação, garantindo a extensibilidade. </a:t>
            </a:r>
          </a:p>
          <a:p>
            <a:pPr lvl="1"/>
            <a:r>
              <a:rPr lang="pt-BR" dirty="0"/>
              <a:t>Essa </a:t>
            </a:r>
            <a:r>
              <a:rPr lang="pt-BR" dirty="0" err="1"/>
              <a:t>genericidade</a:t>
            </a:r>
            <a:r>
              <a:rPr lang="pt-BR" dirty="0"/>
              <a:t> é limitada pela clareza.</a:t>
            </a:r>
          </a:p>
          <a:p>
            <a:r>
              <a:rPr lang="pt-BR" b="1" dirty="0"/>
              <a:t>mínimo compromisso ontológico</a:t>
            </a:r>
            <a:r>
              <a:rPr lang="pt-BR" dirty="0"/>
              <a:t>: com a finalidade de maximizar o reuso, apenas o conhecimento essencial deve ser incluído, gerando a menor teoria possível acerca de cada conceito, e permitindo a criação de novos conceitos, mais especializados ou estendidos.</a:t>
            </a:r>
          </a:p>
        </p:txBody>
      </p:sp>
    </p:spTree>
    <p:extLst>
      <p:ext uri="{BB962C8B-B14F-4D97-AF65-F5344CB8AC3E}">
        <p14:creationId xmlns:p14="http://schemas.microsoft.com/office/powerpoint/2010/main" val="33841003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Composição/Criação de uma Ontologia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33015"/>
            <a:ext cx="10515600" cy="525438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 acordo com (MIZOGUCHI, 2003), uma ontologia é constituída por:</a:t>
            </a:r>
          </a:p>
          <a:p>
            <a:r>
              <a:rPr lang="pt-BR" dirty="0"/>
              <a:t>1. </a:t>
            </a:r>
            <a:r>
              <a:rPr lang="pt-BR" b="1" dirty="0"/>
              <a:t>Um conjunto de conceitos essenciais</a:t>
            </a:r>
            <a:r>
              <a:rPr lang="pt-BR" dirty="0"/>
              <a:t> resultantes da articulação do conhecimento básico presente em um domínio. Os conceitos podem ser representados usando </a:t>
            </a:r>
            <a:r>
              <a:rPr lang="pt-BR" b="1" dirty="0"/>
              <a:t>vocabulários especializados</a:t>
            </a:r>
            <a:r>
              <a:rPr lang="pt-BR" dirty="0"/>
              <a:t>.</a:t>
            </a:r>
          </a:p>
          <a:p>
            <a:r>
              <a:rPr lang="pt-BR" dirty="0"/>
              <a:t>2. </a:t>
            </a:r>
            <a:r>
              <a:rPr lang="pt-BR" b="1" dirty="0"/>
              <a:t>O corpo de conhecimento</a:t>
            </a:r>
            <a:r>
              <a:rPr lang="pt-BR" dirty="0"/>
              <a:t> que descreve o domínio utilizando os conceitos essenciais. Ele é composto por:</a:t>
            </a:r>
          </a:p>
          <a:p>
            <a:pPr marL="0" indent="0">
              <a:buNone/>
            </a:pPr>
            <a:r>
              <a:rPr lang="pt-BR" dirty="0"/>
              <a:t>	 Uma </a:t>
            </a:r>
            <a:r>
              <a:rPr lang="pt-BR" b="1" dirty="0"/>
              <a:t>hierarquia</a:t>
            </a:r>
            <a:r>
              <a:rPr lang="pt-BR" dirty="0"/>
              <a:t> (</a:t>
            </a:r>
            <a:r>
              <a:rPr lang="pt-BR" b="1" dirty="0"/>
              <a:t>classe/subclasse</a:t>
            </a:r>
            <a:r>
              <a:rPr lang="pt-BR" dirty="0"/>
              <a:t>) resultante das relações </a:t>
            </a:r>
            <a:r>
              <a:rPr lang="pt-BR" i="1" dirty="0" err="1"/>
              <a:t>is-a</a:t>
            </a:r>
            <a:r>
              <a:rPr lang="pt-BR" dirty="0"/>
              <a:t> entre conceitos.</a:t>
            </a:r>
          </a:p>
          <a:p>
            <a:pPr marL="0" indent="0">
              <a:buNone/>
            </a:pPr>
            <a:r>
              <a:rPr lang="pt-BR" dirty="0"/>
              <a:t>	 Um </a:t>
            </a:r>
            <a:r>
              <a:rPr lang="pt-BR" b="1" dirty="0"/>
              <a:t>conjunto de relações </a:t>
            </a:r>
            <a:r>
              <a:rPr lang="pt-BR" dirty="0"/>
              <a:t>importantes entre conceitos além das relações </a:t>
            </a:r>
            <a:r>
              <a:rPr lang="pt-BR" dirty="0" err="1"/>
              <a:t>is-a</a:t>
            </a:r>
            <a:r>
              <a:rPr lang="pt-BR" dirty="0"/>
              <a:t> (por exemplo, </a:t>
            </a:r>
            <a:r>
              <a:rPr lang="pt-BR" i="1" dirty="0" err="1"/>
              <a:t>part-of</a:t>
            </a:r>
            <a:r>
              <a:rPr lang="pt-BR" dirty="0"/>
              <a:t>).</a:t>
            </a:r>
          </a:p>
          <a:p>
            <a:pPr marL="0" indent="0">
              <a:buNone/>
            </a:pPr>
            <a:r>
              <a:rPr lang="pt-BR" dirty="0"/>
              <a:t>	Uma </a:t>
            </a:r>
            <a:r>
              <a:rPr lang="pt-BR" b="1" i="1" dirty="0" err="1"/>
              <a:t>axiomatização</a:t>
            </a:r>
            <a:r>
              <a:rPr lang="pt-BR" b="1" dirty="0"/>
              <a:t> de restrições semânticas </a:t>
            </a:r>
            <a:r>
              <a:rPr lang="pt-BR" dirty="0"/>
              <a:t>entre esses conceitos e relações.</a:t>
            </a:r>
          </a:p>
          <a:p>
            <a:r>
              <a:rPr lang="pt-BR" dirty="0"/>
              <a:t>Esses elementos que constituem uma ontologia, são fundamentais para a criação de uma estrutura que representa o conhecimento do domínio.</a:t>
            </a:r>
          </a:p>
          <a:p>
            <a:r>
              <a:rPr lang="pt-BR" sz="3100" dirty="0">
                <a:solidFill>
                  <a:srgbClr val="FF0000"/>
                </a:solidFill>
              </a:rPr>
              <a:t>Uma </a:t>
            </a:r>
            <a:r>
              <a:rPr lang="pt-BR" sz="3100" b="1" dirty="0">
                <a:solidFill>
                  <a:srgbClr val="FF0000"/>
                </a:solidFill>
              </a:rPr>
              <a:t>ontologia não é um mero conjunto de termos interligados que formam um vocabulário</a:t>
            </a:r>
            <a:r>
              <a:rPr lang="pt-BR" sz="3100" dirty="0">
                <a:solidFill>
                  <a:srgbClr val="FF0000"/>
                </a:solidFill>
              </a:rPr>
              <a:t>. Mesmo que um termo possa ser considerado similar a um conceito, eles são diferentes em sua essência. </a:t>
            </a:r>
          </a:p>
          <a:p>
            <a:r>
              <a:rPr lang="pt-BR" sz="3100" dirty="0">
                <a:solidFill>
                  <a:srgbClr val="FF0000"/>
                </a:solidFill>
              </a:rPr>
              <a:t>Uma ontologia propõe-se a representar e expressar o significado de conceitos, e não de termos (MIZOGUCHI, 2003; GUIZZARDI, 2007).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0201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Composição/Criação de uma Ontologia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Ao criar uma ontologia, além da definição de conceitos e termos para identificá-los, deve-se: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fazer clara </a:t>
            </a:r>
            <a:r>
              <a:rPr lang="pt-BR" b="1" dirty="0"/>
              <a:t>distinção entre as funções e conceitos </a:t>
            </a:r>
            <a:r>
              <a:rPr lang="pt-BR" dirty="0"/>
              <a:t>básicos;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identificar o </a:t>
            </a:r>
            <a:r>
              <a:rPr lang="pt-BR" b="1" dirty="0"/>
              <a:t>uso apropriado das relações</a:t>
            </a:r>
            <a:r>
              <a:rPr lang="pt-BR" dirty="0"/>
              <a:t>, especialmente as relações </a:t>
            </a:r>
            <a:r>
              <a:rPr lang="pt-BR" i="1" dirty="0" err="1"/>
              <a:t>is-a</a:t>
            </a:r>
            <a:r>
              <a:rPr lang="pt-BR" dirty="0"/>
              <a:t> e </a:t>
            </a:r>
            <a:r>
              <a:rPr lang="pt-BR" i="1" dirty="0" err="1"/>
              <a:t>part-of</a:t>
            </a:r>
            <a:r>
              <a:rPr lang="pt-BR" i="1" dirty="0"/>
              <a:t>;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evitar a herança múltipla</a:t>
            </a:r>
            <a:r>
              <a:rPr lang="pt-BR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distinguir corretamente o que é atributo do que é propriedade</a:t>
            </a:r>
            <a:r>
              <a:rPr lang="pt-BR" dirty="0"/>
              <a:t>;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realizar muitas outras decisões importantes, a fim de produzir uma boa ontologia.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21937" y="5846316"/>
            <a:ext cx="10948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ENGENHARIA DE ONTOLOGIAS</a:t>
            </a:r>
          </a:p>
        </p:txBody>
      </p:sp>
    </p:spTree>
    <p:extLst>
      <p:ext uri="{BB962C8B-B14F-4D97-AF65-F5344CB8AC3E}">
        <p14:creationId xmlns:p14="http://schemas.microsoft.com/office/powerpoint/2010/main" val="13504768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/>
          <p:cNvSpPr/>
          <p:nvPr/>
        </p:nvSpPr>
        <p:spPr>
          <a:xfrm>
            <a:off x="1168593" y="5862875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523585" y="4655493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169" y="3544094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usar ontologias na Web Semântica?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Eles oferecem o apoio para resolver alguns dos problemas que cercam a construção de tecnologias que utilizam bases de dados com representação formal (ou bases de conhecimento</a:t>
            </a:r>
            <a:r>
              <a:rPr lang="pt-BR" sz="2000" dirty="0"/>
              <a:t>) (MIZOGUCHI, 2003; DEVEDZIC, 2006; D’AQUIN et al., 2012;)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23331" y="3544094"/>
            <a:ext cx="988097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400" dirty="0"/>
              <a:t>Premissas básicas são deixadas implícitas nas bases de dados, com isso, impedindo a reutilização e compartilhamento do conhecimento representado.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1277287" y="4685839"/>
            <a:ext cx="10076513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Não há modelos genéricos comuns sobre os quais possamos construir bases de dados e aplicativos de maneira simplificada.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73090" y="5854700"/>
            <a:ext cx="9864238" cy="914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Não há tecnologia viável que permita acumulação incremental dos dados (isto é, estender rapidamente a base de dados).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1545" y="36473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03449" y="475834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380934" y="593571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700231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istc.cnr.it/sites/default/files/imagecache/user_medium/profile-pics/large_nicola.guarino.jpe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85" b="99394" l="3571" r="96429">
                        <a14:foregroundMark x1="57857" y1="8485" x2="37857" y2="9697"/>
                        <a14:foregroundMark x1="37857" y1="9697" x2="20000" y2="19394"/>
                        <a14:foregroundMark x1="20000" y1="19394" x2="15000" y2="27273"/>
                        <a14:foregroundMark x1="80000" y1="82424" x2="97857" y2="91515"/>
                        <a14:foregroundMark x1="97857" y1="91515" x2="57143" y2="99394"/>
                        <a14:foregroundMark x1="57143" y1="99394" x2="13571" y2="97576"/>
                        <a14:foregroundMark x1="13571" y1="97576" x2="32857" y2="92727"/>
                        <a14:foregroundMark x1="32857" y1="92727" x2="54286" y2="93939"/>
                        <a14:foregroundMark x1="54286" y1="93939" x2="73571" y2="87879"/>
                        <a14:foregroundMark x1="73571" y1="87879" x2="79286" y2="82424"/>
                        <a14:foregroundMark x1="10000" y1="97576" x2="31429" y2="96970"/>
                        <a14:foregroundMark x1="31429" y1="96970" x2="92857" y2="99394"/>
                        <a14:foregroundMark x1="92857" y1="99394" x2="96429" y2="90303"/>
                        <a14:foregroundMark x1="3571" y1="99394" x2="3571" y2="99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876" y="3910149"/>
            <a:ext cx="2501206" cy="29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Ontologias</a:t>
            </a:r>
          </a:p>
        </p:txBody>
      </p:sp>
      <p:sp>
        <p:nvSpPr>
          <p:cNvPr id="6" name="Texto explicativo retangular com cantos arredondados 5"/>
          <p:cNvSpPr/>
          <p:nvPr/>
        </p:nvSpPr>
        <p:spPr>
          <a:xfrm>
            <a:off x="1232984" y="1271263"/>
            <a:ext cx="7692652" cy="5586737"/>
          </a:xfrm>
          <a:prstGeom prst="wedgeRoundRectCallout">
            <a:avLst>
              <a:gd name="adj1" fmla="val 64496"/>
              <a:gd name="adj2" fmla="val 309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4913" t="-1" r="3733" b="637"/>
          <a:stretch/>
        </p:blipFill>
        <p:spPr>
          <a:xfrm>
            <a:off x="1481758" y="1397199"/>
            <a:ext cx="7170968" cy="519466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4" name="Seta para baixo 3"/>
          <p:cNvSpPr/>
          <p:nvPr/>
        </p:nvSpPr>
        <p:spPr>
          <a:xfrm rot="3127266">
            <a:off x="5177425" y="-48659"/>
            <a:ext cx="2553834" cy="242865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SUMO, DOLCE, BFO, GFO UFO</a:t>
            </a:r>
          </a:p>
        </p:txBody>
      </p:sp>
      <p:sp>
        <p:nvSpPr>
          <p:cNvPr id="9" name="Seta para baixo 8"/>
          <p:cNvSpPr/>
          <p:nvPr/>
        </p:nvSpPr>
        <p:spPr>
          <a:xfrm rot="18697147">
            <a:off x="-246282" y="1837131"/>
            <a:ext cx="2553834" cy="231504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GO, FOAF,</a:t>
            </a:r>
          </a:p>
          <a:p>
            <a:pPr algn="ctr"/>
            <a:r>
              <a:rPr lang="pt-BR" sz="2400" b="1" dirty="0"/>
              <a:t>PROV-O</a:t>
            </a:r>
          </a:p>
          <a:p>
            <a:pPr algn="ctr"/>
            <a:r>
              <a:rPr lang="pt-BR" sz="2400" b="1" dirty="0"/>
              <a:t>OVO</a:t>
            </a:r>
          </a:p>
        </p:txBody>
      </p:sp>
      <p:pic>
        <p:nvPicPr>
          <p:cNvPr id="8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9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governamentais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1" y="1478634"/>
            <a:ext cx="3629905" cy="99494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167" y="1511240"/>
            <a:ext cx="6978600" cy="148030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58281" y="3444661"/>
            <a:ext cx="11353800" cy="523220"/>
          </a:xfrm>
          <a:prstGeom prst="rect">
            <a:avLst/>
          </a:prstGeom>
          <a:solidFill>
            <a:srgbClr val="0C6B1D"/>
          </a:solidFill>
        </p:spPr>
        <p:txBody>
          <a:bodyPr wrap="square">
            <a:spAutoFit/>
          </a:bodyPr>
          <a:lstStyle/>
          <a:p>
            <a:pPr algn="ctr"/>
            <a:r>
              <a:rPr lang="pt-BR" sz="2800" b="1" i="0" dirty="0">
                <a:solidFill>
                  <a:srgbClr val="FFFF00"/>
                </a:solidFill>
                <a:effectLst/>
                <a:latin typeface="verdana" panose="020B0604030504040204" pitchFamily="34" charset="0"/>
              </a:rPr>
              <a:t>INDA - Infraestrutura Nacional de Dados Abertos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28726"/>
            <a:ext cx="4254812" cy="109621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28726"/>
            <a:ext cx="4034791" cy="1127382"/>
          </a:xfrm>
          <a:prstGeom prst="rect">
            <a:avLst/>
          </a:prstGeom>
        </p:spPr>
      </p:pic>
      <p:pic>
        <p:nvPicPr>
          <p:cNvPr id="39938" name="Picture 2" descr="Logotipo Desenvolvimento Hurba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1" y="2473578"/>
            <a:ext cx="1925053" cy="7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258281" y="3946123"/>
            <a:ext cx="11353800" cy="523220"/>
          </a:xfrm>
          <a:prstGeom prst="rect">
            <a:avLst/>
          </a:prstGeom>
          <a:solidFill>
            <a:srgbClr val="0C6B1D"/>
          </a:solidFill>
        </p:spPr>
        <p:txBody>
          <a:bodyPr wrap="square">
            <a:spAutoFit/>
          </a:bodyPr>
          <a:lstStyle/>
          <a:p>
            <a:pPr algn="ctr"/>
            <a:r>
              <a:rPr lang="pt-BR" sz="2800" b="1" i="0" dirty="0">
                <a:solidFill>
                  <a:srgbClr val="FFFF00"/>
                </a:solidFill>
                <a:effectLst/>
                <a:latin typeface="verdana" panose="020B0604030504040204" pitchFamily="34" charset="0"/>
              </a:rPr>
              <a:t>E-PING </a:t>
            </a:r>
            <a:r>
              <a:rPr lang="pt-BR" sz="2800" b="1" dirty="0">
                <a:solidFill>
                  <a:srgbClr val="FFFF00"/>
                </a:solidFill>
                <a:latin typeface="verdana" panose="020B0604030504040204" pitchFamily="34" charset="0"/>
              </a:rPr>
              <a:t>+ Lei de Acesso à Informação (Lei nº 12.527)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4659" y="2513293"/>
            <a:ext cx="2022475" cy="581808"/>
          </a:xfrm>
          <a:prstGeom prst="rect">
            <a:avLst/>
          </a:prstGeom>
        </p:spPr>
      </p:pic>
      <p:pic>
        <p:nvPicPr>
          <p:cNvPr id="12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054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Ontologia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7136"/>
            <a:ext cx="10515600" cy="4351338"/>
          </a:xfrm>
        </p:spPr>
        <p:txBody>
          <a:bodyPr>
            <a:noAutofit/>
          </a:bodyPr>
          <a:lstStyle/>
          <a:p>
            <a:r>
              <a:rPr lang="pt-BR" sz="3200" b="1" dirty="0"/>
              <a:t>Ontologias pesadas (fundamentação) - </a:t>
            </a:r>
            <a:r>
              <a:rPr lang="pt-BR" sz="3200" dirty="0"/>
              <a:t>enfocam não apenas a taxonomia, mas na representação rigorosa da semântica entre os conceitos. </a:t>
            </a:r>
          </a:p>
          <a:p>
            <a:pPr lvl="1"/>
            <a:r>
              <a:rPr lang="pt-BR" sz="2800" dirty="0"/>
              <a:t>Requerem a definição de cada conceito, a organização desses conceitos baseados em princípios bem definidos, uma definição formal da semântica entre os conceitos e suas relações, entre outras considerações. </a:t>
            </a:r>
          </a:p>
          <a:p>
            <a:pPr lvl="1"/>
            <a:r>
              <a:rPr lang="pt-BR" sz="2800" dirty="0"/>
              <a:t>Para criar bases de conhecimento reusáveis e compartilháveis é fundamental definir ontologias pesadas.</a:t>
            </a:r>
          </a:p>
          <a:p>
            <a:pPr lvl="1"/>
            <a:r>
              <a:rPr lang="pt-BR" sz="2800" dirty="0"/>
              <a:t>Exemplos. DOLCE, BFO, UFO, ...</a:t>
            </a:r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373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4818" name="Picture 2" descr="http://conferenciaweb.w3c.br/wp-content/uploads/2014/08/guizzar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0" b="99000" l="4091" r="99545">
                        <a14:foregroundMark x1="26818" y1="14000" x2="43636" y2="4000"/>
                        <a14:foregroundMark x1="43636" y1="4000" x2="63182" y2="7500"/>
                        <a14:foregroundMark x1="63182" y1="7500" x2="63182" y2="8000"/>
                        <a14:foregroundMark x1="62727" y1="5500" x2="42273" y2="1500"/>
                        <a14:foregroundMark x1="42273" y1="1500" x2="32273" y2="3500"/>
                        <a14:foregroundMark x1="27273" y1="77500" x2="13182" y2="95000"/>
                        <a14:foregroundMark x1="13182" y1="95000" x2="33182" y2="98500"/>
                        <a14:foregroundMark x1="33182" y1="98500" x2="78182" y2="96500"/>
                        <a14:foregroundMark x1="78182" y1="96500" x2="78182" y2="85000"/>
                        <a14:foregroundMark x1="4091" y1="99000" x2="12727" y2="98000"/>
                        <a14:foregroundMark x1="89545" y1="97000" x2="99545" y2="9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411" y="4137182"/>
            <a:ext cx="2829015" cy="257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 explicativo retangular com cantos arredondados 3"/>
          <p:cNvSpPr/>
          <p:nvPr/>
        </p:nvSpPr>
        <p:spPr>
          <a:xfrm>
            <a:off x="0" y="0"/>
            <a:ext cx="9116822" cy="6709013"/>
          </a:xfrm>
          <a:prstGeom prst="wedgeRoundRectCallout">
            <a:avLst>
              <a:gd name="adj1" fmla="val 55541"/>
              <a:gd name="adj2" fmla="val 406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Ontologias de Fundamentação, são sistemas de categorias filosoficamente bem fundamentados e independentes de domínio que têm sido utilizados com sucesso para melhorar a qualidade de linguagens de modelagem e modelos conceituais.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Criei em 2005 uma ontologia de fundamentação particular denominada </a:t>
            </a:r>
            <a:r>
              <a:rPr lang="pt-BR" sz="2400" b="1" dirty="0"/>
              <a:t>UFO (</a:t>
            </a:r>
            <a:r>
              <a:rPr lang="pt-BR" sz="2400" b="1" dirty="0" err="1"/>
              <a:t>Unified</a:t>
            </a:r>
            <a:r>
              <a:rPr lang="pt-BR" sz="2400" b="1" dirty="0"/>
              <a:t> </a:t>
            </a:r>
            <a:r>
              <a:rPr lang="pt-BR" sz="2400" b="1" dirty="0" err="1"/>
              <a:t>Foundational</a:t>
            </a:r>
            <a:r>
              <a:rPr lang="pt-BR" sz="2400" b="1" dirty="0"/>
              <a:t> </a:t>
            </a:r>
            <a:r>
              <a:rPr lang="pt-BR" sz="2400" b="1" dirty="0" err="1"/>
              <a:t>Ontology</a:t>
            </a:r>
            <a:r>
              <a:rPr lang="pt-BR" sz="2400" dirty="0"/>
              <a:t>). UFO é baseada em um número de teorias das áreas de Ontologias Formais, Lógica Filosófica, Filosofia da Linguagem, </a:t>
            </a:r>
            <a:r>
              <a:rPr lang="pt-BR" sz="2400" dirty="0" err="1"/>
              <a:t>Lingüística</a:t>
            </a:r>
            <a:r>
              <a:rPr lang="pt-BR" sz="2400" dirty="0"/>
              <a:t> e Psicologia Cognitiva.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O cerne da UFO (UFO-A, particulares e universais). UFO possui dois fragmentos. UFO-B é uma ontologia de eventos. UFO-C fundamenta-se em UFO-A e UFO-B para sistematizar conceitos sociais, tais como plano, ação, objetivo, agente, intencionalidade, comprometimento e compromisso.  </a:t>
            </a:r>
          </a:p>
        </p:txBody>
      </p:sp>
      <p:pic>
        <p:nvPicPr>
          <p:cNvPr id="34822" name="Picture 6" descr="http://i.huffpost.com/gen/1564739/images/o-UFO-faceboo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49" y="1163999"/>
            <a:ext cx="2106756" cy="105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/>
          <p:cNvCxnSpPr/>
          <p:nvPr/>
        </p:nvCxnSpPr>
        <p:spPr>
          <a:xfrm>
            <a:off x="9840036" y="668740"/>
            <a:ext cx="1883391" cy="2119390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10044752" y="698462"/>
            <a:ext cx="1554707" cy="2235807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0999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Ontologia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7136"/>
            <a:ext cx="10515600" cy="4351338"/>
          </a:xfrm>
        </p:spPr>
        <p:txBody>
          <a:bodyPr>
            <a:noAutofit/>
          </a:bodyPr>
          <a:lstStyle/>
          <a:p>
            <a:r>
              <a:rPr lang="pt-BR" sz="3200" b="1" dirty="0"/>
              <a:t>Ontologias leves</a:t>
            </a:r>
            <a:r>
              <a:rPr lang="pt-BR" sz="3200" dirty="0"/>
              <a:t> - são aquelas que não se preocupam em definir detalhadamente cada conceito representado. </a:t>
            </a:r>
          </a:p>
          <a:p>
            <a:pPr lvl="1"/>
            <a:r>
              <a:rPr lang="pt-BR" sz="2800" dirty="0"/>
              <a:t>A principal ênfase é definir a taxonomia que representa a relação hierárquica entre conceitos. </a:t>
            </a:r>
          </a:p>
          <a:p>
            <a:pPr lvl="1"/>
            <a:r>
              <a:rPr lang="pt-BR" sz="2800" dirty="0"/>
              <a:t>Esse tipo vem sendo utilizado na Web para categorizar grandes quantidades de dados em portais como Yahoo! e AOL (</a:t>
            </a:r>
            <a:r>
              <a:rPr lang="pt-BR" sz="2800" dirty="0" err="1"/>
              <a:t>Bechhofer</a:t>
            </a:r>
            <a:r>
              <a:rPr lang="pt-BR" sz="2800" dirty="0"/>
              <a:t> et al., 2006; </a:t>
            </a:r>
            <a:r>
              <a:rPr lang="pt-BR" sz="2800" i="1" dirty="0" err="1"/>
              <a:t>Bizer</a:t>
            </a:r>
            <a:r>
              <a:rPr lang="pt-BR" sz="2800" dirty="0"/>
              <a:t>, 2009).</a:t>
            </a:r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9704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Ontologia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7136"/>
            <a:ext cx="10515600" cy="5039198"/>
          </a:xfrm>
        </p:spPr>
        <p:txBody>
          <a:bodyPr>
            <a:noAutofit/>
          </a:bodyPr>
          <a:lstStyle/>
          <a:p>
            <a:r>
              <a:rPr lang="pt-BR" b="1" dirty="0"/>
              <a:t>Ontologias de domínio e de tarefa</a:t>
            </a:r>
            <a:r>
              <a:rPr lang="pt-BR" dirty="0"/>
              <a:t> - necessárias para criar sistemas mais flexíveis que possam ser aplicados em diversos domínios. </a:t>
            </a:r>
          </a:p>
          <a:p>
            <a:pPr lvl="1"/>
            <a:r>
              <a:rPr lang="pt-BR" dirty="0"/>
              <a:t>O</a:t>
            </a:r>
            <a:r>
              <a:rPr lang="pt-BR" b="1" i="1" dirty="0"/>
              <a:t>ntologia de domínio</a:t>
            </a:r>
            <a:r>
              <a:rPr lang="pt-BR" dirty="0"/>
              <a:t> define e caracteriza o domínio no qual as tarefas ocorrem, </a:t>
            </a:r>
          </a:p>
          <a:p>
            <a:pPr lvl="1"/>
            <a:r>
              <a:rPr lang="pt-BR" b="1" dirty="0"/>
              <a:t>O</a:t>
            </a:r>
            <a:r>
              <a:rPr lang="pt-BR" b="1" i="1" dirty="0"/>
              <a:t>ntologia de tarefa</a:t>
            </a:r>
            <a:r>
              <a:rPr lang="pt-BR" dirty="0"/>
              <a:t> representa os processos e atividades para resolver um determinado problema abstraindo o contexto do domínio. </a:t>
            </a:r>
          </a:p>
          <a:p>
            <a:r>
              <a:rPr lang="pt-BR" b="1" dirty="0"/>
              <a:t>Resumindo.... </a:t>
            </a:r>
            <a:r>
              <a:rPr lang="pt-BR" dirty="0"/>
              <a:t>a </a:t>
            </a:r>
            <a:r>
              <a:rPr lang="pt-BR" b="1" dirty="0"/>
              <a:t>ontologia de domínio representa o conhecimento sobre um tópico, a ontologia de tarefa representa a habilidade de aplicar esse conhecimento para resolver problemas em diferentes situações.</a:t>
            </a:r>
            <a:r>
              <a:rPr lang="pt-BR" dirty="0"/>
              <a:t> Essa distinção é importante, torna possível criar sistemas e bases de conhecimento mais modulares, compartilháveis e extensíveis.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695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de ontologias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438775"/>
          </a:xfrm>
        </p:spPr>
        <p:txBody>
          <a:bodyPr>
            <a:noAutofit/>
          </a:bodyPr>
          <a:lstStyle/>
          <a:p>
            <a:r>
              <a:rPr lang="pt-BR" i="1" dirty="0"/>
              <a:t>RDF </a:t>
            </a:r>
            <a:r>
              <a:rPr lang="pt-BR" dirty="0"/>
              <a:t>cria triplas (</a:t>
            </a:r>
            <a:r>
              <a:rPr lang="pt-BR" i="1" dirty="0"/>
              <a:t>sujeito, predicado, objeto</a:t>
            </a:r>
            <a:r>
              <a:rPr lang="pt-BR" dirty="0"/>
              <a:t>). Para expressar a semântica das triplas (vocabulário RDF) é necessária a definição de </a:t>
            </a:r>
            <a:r>
              <a:rPr lang="pt-BR" i="1" dirty="0" err="1"/>
              <a:t>tags</a:t>
            </a:r>
            <a:r>
              <a:rPr lang="pt-BR" dirty="0"/>
              <a:t> RDF-</a:t>
            </a:r>
            <a:r>
              <a:rPr lang="pt-BR" dirty="0" err="1"/>
              <a:t>Schema</a:t>
            </a:r>
            <a:r>
              <a:rPr lang="pt-BR" dirty="0"/>
              <a:t>.</a:t>
            </a:r>
          </a:p>
          <a:p>
            <a:pPr lvl="1"/>
            <a:r>
              <a:rPr lang="pt-BR" sz="2000" dirty="0"/>
              <a:t>Embora RDF-S pode ser usada para descrever ontologias, ela tem limitações, especialmente para apoiar o raciocínio computacional dos dados disponíveis na Web</a:t>
            </a:r>
          </a:p>
          <a:p>
            <a:r>
              <a:rPr lang="pt-BR" b="1" dirty="0"/>
              <a:t>OWL 2 é uma linguagem desenvolvida pelo W3C. </a:t>
            </a:r>
          </a:p>
          <a:p>
            <a:pPr lvl="1"/>
            <a:r>
              <a:rPr lang="pt-BR" dirty="0"/>
              <a:t>Tenta satisfazer o formalismo exigido pela Web Semântica para que programas compreendam e respondam consultas de agentes por meio do uso de descrições ontológicas </a:t>
            </a:r>
            <a:r>
              <a:rPr lang="pt-BR" sz="1800" dirty="0"/>
              <a:t>(HORROCKS et al., 2003). </a:t>
            </a:r>
          </a:p>
          <a:p>
            <a:pPr lvl="1"/>
            <a:r>
              <a:rPr lang="pt-BR" dirty="0"/>
              <a:t>OWL 2 é a linguagem mais utilizada para representar ontologias, possui variantes (escalabilidade e expressividade das ontologias), permite que aplicações com diferentes propósitos sejam construídas (MIZOGUCHI, 2004).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371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de ontologias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Existem duas maneiras de representar ontologias: </a:t>
            </a:r>
            <a:r>
              <a:rPr lang="pt-BR" sz="2400" b="1" dirty="0"/>
              <a:t>Representação formal e  gráfica.</a:t>
            </a:r>
          </a:p>
          <a:p>
            <a:pPr lvl="1"/>
            <a:r>
              <a:rPr lang="pt-BR" sz="2000" dirty="0"/>
              <a:t>A representação formal é usada para que ontologias sejam consumidas por computadores, a representação gráfica é usada para a compreensão humana. </a:t>
            </a:r>
          </a:p>
          <a:p>
            <a:pPr lvl="1"/>
            <a:r>
              <a:rPr lang="pt-BR" sz="2000" dirty="0"/>
              <a:t>Ambas são importantes, uma vez que a falta de uma dessas representações afeta a qualidade/uso da ontologia.</a:t>
            </a:r>
          </a:p>
          <a:p>
            <a:r>
              <a:rPr lang="pt-BR" sz="2400" dirty="0"/>
              <a:t>Para representação formal, existem linguagens. Normalmente, usa-se lógica de predicados, lógica descritiva ou linguagens baseadas em “quadros” (</a:t>
            </a:r>
            <a:r>
              <a:rPr lang="pt-BR" sz="2400" i="1" dirty="0"/>
              <a:t>frames</a:t>
            </a:r>
            <a:r>
              <a:rPr lang="pt-BR" sz="2400" dirty="0"/>
              <a:t>). </a:t>
            </a:r>
          </a:p>
          <a:p>
            <a:r>
              <a:rPr lang="pt-BR" sz="2400" dirty="0"/>
              <a:t>Novas linguagens mais expressivas (linguagens de descrição de ontologias) têm sido propostas (HORROCKS et al., 2003). </a:t>
            </a:r>
          </a:p>
          <a:p>
            <a:pPr lvl="1"/>
            <a:r>
              <a:rPr lang="pt-BR" sz="2000" dirty="0"/>
              <a:t>As linguagens formais mais são </a:t>
            </a:r>
            <a:r>
              <a:rPr lang="pt-BR" sz="2000" b="1" dirty="0"/>
              <a:t>RDF/RDF-S e OWL</a:t>
            </a:r>
            <a:r>
              <a:rPr lang="pt-BR" sz="2000" dirty="0"/>
              <a:t>.</a:t>
            </a:r>
          </a:p>
          <a:p>
            <a:endParaRPr lang="pt-BR" sz="2400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1550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Representações gráficas de uma ontologia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Existem muitas maneiras de representar graficamente uma ontologia (composta principalmente por conceitos e suas relações)</a:t>
            </a:r>
          </a:p>
          <a:p>
            <a:r>
              <a:rPr lang="pt-BR" dirty="0"/>
              <a:t>Algumas formas comuns para representar graficamente ontologias são </a:t>
            </a:r>
          </a:p>
          <a:p>
            <a:pPr lvl="1"/>
            <a:r>
              <a:rPr lang="pt-BR" dirty="0"/>
              <a:t>Grafos, </a:t>
            </a:r>
          </a:p>
          <a:p>
            <a:pPr lvl="1"/>
            <a:r>
              <a:rPr lang="pt-BR" dirty="0"/>
              <a:t>UML,</a:t>
            </a:r>
          </a:p>
          <a:p>
            <a:pPr lvl="1"/>
            <a:r>
              <a:rPr lang="pt-BR" dirty="0"/>
              <a:t>Estrutura de árvore</a:t>
            </a:r>
          </a:p>
          <a:p>
            <a:pPr lvl="1"/>
            <a:r>
              <a:rPr lang="pt-BR" dirty="0"/>
              <a:t>outros</a:t>
            </a:r>
          </a:p>
        </p:txBody>
      </p:sp>
      <p:pic>
        <p:nvPicPr>
          <p:cNvPr id="36866" name="Picture 2" descr="http://kischit.dyndns.org/groups/tec/wiki/d694e/images/__thumbs__/38b5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53" y="4066674"/>
            <a:ext cx="6851583" cy="211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7065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OWL  2 - Representação Formal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407886"/>
            <a:ext cx="12192000" cy="5450114"/>
          </a:xfrm>
        </p:spPr>
        <p:txBody>
          <a:bodyPr>
            <a:noAutofit/>
          </a:bodyPr>
          <a:lstStyle/>
          <a:p>
            <a:r>
              <a:rPr lang="pt-BR" sz="3200" dirty="0"/>
              <a:t>OWL 2 é muito utilizada para o desenvolvimento de aplicações baseadas na Web Semântica.  </a:t>
            </a:r>
          </a:p>
          <a:p>
            <a:r>
              <a:rPr lang="pt-BR" sz="3200" dirty="0"/>
              <a:t>OWL 2 é baseada nas especificações do RDF/RDF-S. Isto quer dizer que OWL 2, por um lado, herda as características do RDF como a estrutura baseada em triplas e a descrição de recursos com URI, e, por outro lado, herda a semântica descrita no RDF-S.</a:t>
            </a:r>
          </a:p>
          <a:p>
            <a:r>
              <a:rPr lang="pt-BR" sz="3200" dirty="0"/>
              <a:t>OWL 2 possui duas camadas, </a:t>
            </a:r>
            <a:r>
              <a:rPr lang="pt-BR" sz="3200" b="1" dirty="0"/>
              <a:t>uma para descrever a sintaxe e outra para a semântica.</a:t>
            </a:r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4" name="Retângulo 3"/>
          <p:cNvSpPr/>
          <p:nvPr/>
        </p:nvSpPr>
        <p:spPr>
          <a:xfrm>
            <a:off x="681790" y="5257801"/>
            <a:ext cx="10828420" cy="134753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CUIDADO...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 muita descrição errada sobre o que é OWL e como aplicá-la!!!!</a:t>
            </a:r>
            <a:b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Isto ocorre pela complexidade inerente as Ontologias e pela expressividade da linguagem OWL (HITZLER et al., 2012)</a:t>
            </a:r>
          </a:p>
        </p:txBody>
      </p:sp>
    </p:spTree>
    <p:extLst>
      <p:ext uri="{BB962C8B-B14F-4D97-AF65-F5344CB8AC3E}">
        <p14:creationId xmlns:p14="http://schemas.microsoft.com/office/powerpoint/2010/main" val="30492641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OWL NÃO É...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407886"/>
            <a:ext cx="12192000" cy="545011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3200" b="1" dirty="0"/>
              <a:t> </a:t>
            </a:r>
            <a:r>
              <a:rPr lang="pt-BR" sz="3200" b="1" i="1" dirty="0"/>
              <a:t>Linguagem de programação</a:t>
            </a:r>
            <a:r>
              <a:rPr lang="pt-BR" sz="3200" dirty="0"/>
              <a:t>: é uma </a:t>
            </a:r>
            <a:r>
              <a:rPr lang="pt-BR" sz="3200" i="1" dirty="0"/>
              <a:t>linguagem declarativa</a:t>
            </a:r>
            <a:r>
              <a:rPr lang="pt-BR" sz="3200" dirty="0"/>
              <a:t> que </a:t>
            </a:r>
            <a:r>
              <a:rPr lang="pt-BR" sz="3200" b="1" dirty="0"/>
              <a:t>descreve um universo do discurso de forma lógica</a:t>
            </a:r>
            <a:r>
              <a:rPr lang="pt-BR" sz="3200" dirty="0"/>
              <a:t>. A partir do momento que se descreve conhecimento por ontologias, pode-se fazer uso de ferramentas para inferir novas informações sobre o universo de discurso. No entanto, a forma que essas ferramentas fazem inferência sobre ontologias não faz parte do escopo da OWL.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b="1" i="1" dirty="0"/>
              <a:t>Linguagem de esquema para conformidade sintática</a:t>
            </a:r>
            <a:r>
              <a:rPr lang="pt-BR" sz="3200" dirty="0"/>
              <a:t>: OWL </a:t>
            </a:r>
            <a:r>
              <a:rPr lang="pt-BR" sz="3200" b="1" dirty="0"/>
              <a:t>não prescrever como certo documento deve ser sintaticamente estruturado</a:t>
            </a:r>
            <a:r>
              <a:rPr lang="pt-BR" sz="3200" dirty="0"/>
              <a:t>. Ou seja, a Linguagem de Ontologias da Web não obriga que determinada parte do conhecimento esteja sintaticamente presente.</a:t>
            </a: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340610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OWL NÃO É...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407886"/>
            <a:ext cx="12192000" cy="545011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pt-BR" b="1" dirty="0"/>
              <a:t> </a:t>
            </a:r>
            <a:r>
              <a:rPr lang="pt-BR" b="1" i="1" dirty="0"/>
              <a:t>Banco de dados</a:t>
            </a:r>
            <a:r>
              <a:rPr lang="pt-BR" dirty="0"/>
              <a:t>: Os documentos OWL armazenam as informações (instâncias) e, por essa razão, faz o armazenamento dos dados. </a:t>
            </a:r>
            <a:r>
              <a:rPr lang="pt-BR" b="1" dirty="0"/>
              <a:t>A principal diferença entre BD e OWL é a semântica utilizada em cada um deles. Os </a:t>
            </a:r>
            <a:r>
              <a:rPr lang="pt-BR" b="1" dirty="0" err="1"/>
              <a:t>BDs</a:t>
            </a:r>
            <a:r>
              <a:rPr lang="pt-BR" b="1" dirty="0"/>
              <a:t> são mundos fechados ( </a:t>
            </a:r>
            <a:r>
              <a:rPr lang="pt-BR" b="1" i="1" dirty="0" err="1"/>
              <a:t>Closed</a:t>
            </a:r>
            <a:r>
              <a:rPr lang="pt-BR" b="1" i="1" dirty="0"/>
              <a:t>-World </a:t>
            </a:r>
            <a:r>
              <a:rPr lang="pt-BR" b="1" i="1" dirty="0" err="1"/>
              <a:t>Assumptions</a:t>
            </a:r>
            <a:r>
              <a:rPr lang="pt-BR" b="1" dirty="0"/>
              <a:t>), as ontologias são mundos abertos (</a:t>
            </a:r>
            <a:r>
              <a:rPr lang="pt-BR" b="1" i="1" dirty="0"/>
              <a:t>Open-World </a:t>
            </a:r>
            <a:r>
              <a:rPr lang="pt-BR" b="1" i="1" dirty="0" err="1"/>
              <a:t>Assumptions</a:t>
            </a:r>
            <a:r>
              <a:rPr lang="pt-BR" b="1" dirty="0"/>
              <a:t>). </a:t>
            </a:r>
            <a:r>
              <a:rPr lang="pt-BR" dirty="0"/>
              <a:t>Por exemplo, se determinado fato não está presente em um BD, ele é considerado falso. Já em OWL ou nos mundos abertos, a implicação é diferente, pois se determinado fato não está presente, ele é considerado desconhecido, pois é possível que seja verdadeiro.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225842" y="4752475"/>
            <a:ext cx="8686800" cy="202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Declaração: &lt;Cristo Redentor&gt; &lt;é Nova Maravilha do&gt; &lt;Mundo&gt;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Pergunta: &lt;Torre Eiffel&gt; &lt; é Nova Maravilha do &gt; &lt;Mundo&gt;?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Resposta (mundo fechado): Não!</a:t>
            </a:r>
          </a:p>
          <a:p>
            <a:pPr algn="ctr"/>
            <a:r>
              <a:rPr lang="pt-BR" sz="2400" dirty="0"/>
              <a:t>Resposta (mundo aberto) Não Sei!</a:t>
            </a:r>
          </a:p>
        </p:txBody>
      </p:sp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2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governamentais (gov.br)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1" y="1478634"/>
            <a:ext cx="3629905" cy="99494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167" y="1511240"/>
            <a:ext cx="6978600" cy="148030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58281" y="3444661"/>
            <a:ext cx="11353800" cy="523220"/>
          </a:xfrm>
          <a:prstGeom prst="rect">
            <a:avLst/>
          </a:prstGeom>
          <a:solidFill>
            <a:srgbClr val="0C6B1D"/>
          </a:solidFill>
        </p:spPr>
        <p:txBody>
          <a:bodyPr wrap="square">
            <a:spAutoFit/>
          </a:bodyPr>
          <a:lstStyle/>
          <a:p>
            <a:pPr algn="ctr"/>
            <a:r>
              <a:rPr lang="pt-BR" sz="2800" b="1" i="0" dirty="0">
                <a:solidFill>
                  <a:srgbClr val="FFFF00"/>
                </a:solidFill>
                <a:effectLst/>
                <a:latin typeface="verdana" panose="020B0604030504040204" pitchFamily="34" charset="0"/>
              </a:rPr>
              <a:t>INDA - Infraestrutura Nacional de Dados Abertos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37" y="4698973"/>
            <a:ext cx="4254812" cy="109621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98973"/>
            <a:ext cx="4034791" cy="1127382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036320" y="6154574"/>
            <a:ext cx="10119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3366"/>
                </a:solidFill>
                <a:latin typeface="verdana" panose="020B0604030504040204" pitchFamily="34" charset="0"/>
              </a:rPr>
              <a:t>The home of the U.K and US Government’s open data</a:t>
            </a:r>
          </a:p>
        </p:txBody>
      </p:sp>
      <p:pic>
        <p:nvPicPr>
          <p:cNvPr id="39938" name="Picture 2" descr="Logotipo Desenvolvimento Hurba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1" y="2473578"/>
            <a:ext cx="1925053" cy="7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258281" y="3946123"/>
            <a:ext cx="11353800" cy="523220"/>
          </a:xfrm>
          <a:prstGeom prst="rect">
            <a:avLst/>
          </a:prstGeom>
          <a:solidFill>
            <a:srgbClr val="0C6B1D"/>
          </a:solidFill>
        </p:spPr>
        <p:txBody>
          <a:bodyPr wrap="square">
            <a:spAutoFit/>
          </a:bodyPr>
          <a:lstStyle/>
          <a:p>
            <a:pPr algn="ctr"/>
            <a:r>
              <a:rPr lang="pt-BR" sz="2800" b="1" i="0" dirty="0">
                <a:solidFill>
                  <a:srgbClr val="FFFF00"/>
                </a:solidFill>
                <a:effectLst/>
                <a:latin typeface="verdana" panose="020B0604030504040204" pitchFamily="34" charset="0"/>
              </a:rPr>
              <a:t>E-PING </a:t>
            </a:r>
            <a:r>
              <a:rPr lang="pt-BR" sz="2800" b="1" dirty="0">
                <a:solidFill>
                  <a:srgbClr val="FFFF00"/>
                </a:solidFill>
                <a:latin typeface="verdana" panose="020B0604030504040204" pitchFamily="34" charset="0"/>
              </a:rPr>
              <a:t>+ Lei de Acesso à Informação (Lei nº 12.527)</a:t>
            </a:r>
          </a:p>
        </p:txBody>
      </p:sp>
      <p:sp>
        <p:nvSpPr>
          <p:cNvPr id="12" name="Espaço Reservado para Conteúdo 2"/>
          <p:cNvSpPr>
            <a:spLocks noGrp="1"/>
          </p:cNvSpPr>
          <p:nvPr>
            <p:ph idx="1"/>
          </p:nvPr>
        </p:nvSpPr>
        <p:spPr>
          <a:xfrm>
            <a:off x="621631" y="1356406"/>
            <a:ext cx="10515600" cy="5028556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/>
            <a:r>
              <a:rPr lang="pt-BR" sz="2400" b="1" dirty="0">
                <a:solidFill>
                  <a:srgbClr val="575757"/>
                </a:solidFill>
                <a:latin typeface="Noto Serif"/>
              </a:rPr>
              <a:t>INDA - conjunto de padrões, tecnologias, procedimentos e mecanismos de controle necessários para atender às condições de disseminação/compartilhamento de dados públicas no modelo de dados abertos (conformidade com o e-PING) </a:t>
            </a:r>
          </a:p>
          <a:p>
            <a:pPr marL="0"/>
            <a:r>
              <a:rPr lang="pt-BR" sz="2400" b="1" dirty="0">
                <a:solidFill>
                  <a:srgbClr val="575757"/>
                </a:solidFill>
                <a:latin typeface="Noto Serif"/>
              </a:rPr>
              <a:t>Grupo de Trabalho da INDA visam:</a:t>
            </a:r>
          </a:p>
          <a:p>
            <a:pPr marL="457200" lvl="1"/>
            <a:r>
              <a:rPr lang="pt-BR" sz="18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Proporcionar o acesso, o reuso e o fusão dos dados públicos de diferentes fontes de maneira simples e eficiente.</a:t>
            </a:r>
          </a:p>
          <a:p>
            <a:pPr marL="457200" lvl="1"/>
            <a:r>
              <a:rPr lang="pt-BR" sz="18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Coordenar a padronização na geração, armazenamento, acesso, compartilhamento dos dados públicos de governo.</a:t>
            </a:r>
          </a:p>
          <a:p>
            <a:pPr marL="457200" lvl="1"/>
            <a:r>
              <a:rPr lang="pt-BR" sz="18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Incentivar a agregação de valor aos dados públicos e fomentar a colaboração para implementação de novos serviços</a:t>
            </a:r>
            <a:r>
              <a:rPr lang="pt-BR" sz="1600" dirty="0">
                <a:solidFill>
                  <a:schemeClr val="lt1"/>
                </a:solidFill>
              </a:rPr>
              <a:t>.</a:t>
            </a:r>
          </a:p>
          <a:p>
            <a:pPr marL="0"/>
            <a:r>
              <a:rPr lang="pt-BR" sz="2400" b="1" dirty="0">
                <a:solidFill>
                  <a:srgbClr val="575757"/>
                </a:solidFill>
                <a:latin typeface="Noto Serif"/>
              </a:rPr>
              <a:t>E-PING é uma  arquitetura – Padrões de Interoperabilidade de Governo Eletrônico – define um conjunto mínimo de premissas, políticas e especificações técnicas que regulamentam a utilização da TIC no governo federal, estabelece condições de interação com os demais Poderes e com a sociedade em geral.</a:t>
            </a:r>
          </a:p>
        </p:txBody>
      </p:sp>
    </p:spTree>
    <p:extLst>
      <p:ext uri="{BB962C8B-B14F-4D97-AF65-F5344CB8AC3E}">
        <p14:creationId xmlns:p14="http://schemas.microsoft.com/office/powerpoint/2010/main" val="34300072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OWL - Sintaxe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Linguagem para representação formal baseada uma estrutura sintática mandatória (RDF/XML)</a:t>
            </a:r>
          </a:p>
          <a:p>
            <a:r>
              <a:rPr lang="pt-BR" dirty="0"/>
              <a:t> Além do documento RDF/XML, é possível criar documentos OWL com mais quatro diferentes formas de serialização.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26" y="3730040"/>
            <a:ext cx="9405231" cy="3127960"/>
          </a:xfrm>
          <a:prstGeom prst="rect">
            <a:avLst/>
          </a:prstGeom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07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OWL 2- Sintaxe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142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O formato OWL/XML respeita a sintaxe XML, o propósito é processar documentos OWL por meio de ferramentas de leitura/escrita de XML, como </a:t>
            </a:r>
            <a:r>
              <a:rPr lang="pt-BR" i="1" dirty="0" err="1"/>
              <a:t>XQuery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É o formato mais comum para soluções corporativas que já usam XML. A sintaxe funcional apresenta uma forma simples de visualizar e compreender documentos OWL, a serialização em sintaxe Manchester apresenta uma maneira simples de manipular estruturas em lógica de descrição.</a:t>
            </a:r>
          </a:p>
          <a:p>
            <a:r>
              <a:rPr lang="pt-BR" dirty="0"/>
              <a:t>OWL possui cinco formatos de serialização, apenas um é mandatório, os outros devem ser usados de acordo com a necessidade do consumidor da ontologia. </a:t>
            </a:r>
          </a:p>
          <a:p>
            <a:r>
              <a:rPr lang="pt-BR" b="1" dirty="0"/>
              <a:t>NOTA</a:t>
            </a:r>
            <a:r>
              <a:rPr lang="pt-BR" dirty="0"/>
              <a:t> : Os </a:t>
            </a:r>
            <a:r>
              <a:rPr lang="pt-BR" dirty="0" err="1"/>
              <a:t>ontologistas</a:t>
            </a:r>
            <a:r>
              <a:rPr lang="pt-BR" dirty="0"/>
              <a:t> só precisam se preocupar com um formato e, da mesma forma, que explicamos sobre os formatos de serialização RDF, não há a necessidade de criar uma descrição em diferentes formatos..</a:t>
            </a:r>
          </a:p>
          <a:p>
            <a:r>
              <a:rPr lang="pt-BR" dirty="0"/>
              <a:t>Não podemos esquecer que o propósito da OWL é representar conhecimento. 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033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OWL 2- Sintaxe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002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As noções básicas de modelagem de conhecimento em OWL consideram três aspectos básicos (HITZLER et al., 2012):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i="1" dirty="0"/>
              <a:t>Entidades</a:t>
            </a:r>
            <a:r>
              <a:rPr lang="pt-BR" dirty="0"/>
              <a:t>: usada para referenciar um objeto do mundo real. Mediante as entidades, os termos primitivos de uma determinada ontologia são definidos. Por exemplo, podemos representar o grupo de todas as pessoas pela entidade &lt;Person&gt;. As entidades descritas em OWL são identificadas por um IRI e podem ser de diferentes tipos.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 </a:t>
            </a:r>
            <a:r>
              <a:rPr lang="pt-BR" i="1" dirty="0"/>
              <a:t>Expressões</a:t>
            </a:r>
            <a:r>
              <a:rPr lang="pt-BR" dirty="0"/>
              <a:t>: combinação de entidades para formar descrições mais complexas, formadas por meio das expressões criadas pelos termos primitivos. Por exemplo, podemos representar o conjunto de todos os professores doutores mediante a conjunção das classes &lt;Professor&gt; e &lt;</a:t>
            </a:r>
            <a:r>
              <a:rPr lang="pt-BR" dirty="0" err="1"/>
              <a:t>Doctor</a:t>
            </a:r>
            <a:r>
              <a:rPr lang="pt-BR" dirty="0"/>
              <a:t>&gt; e criar a nova entidade &lt;</a:t>
            </a:r>
            <a:r>
              <a:rPr lang="pt-BR" dirty="0" err="1"/>
              <a:t>DoctorProfessor</a:t>
            </a:r>
            <a:r>
              <a:rPr lang="pt-BR" dirty="0"/>
              <a:t>&gt;.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i="1" dirty="0"/>
              <a:t>Axiomas</a:t>
            </a:r>
            <a:r>
              <a:rPr lang="pt-BR" dirty="0"/>
              <a:t>: as declarações básicas que uma ontologia em OWL expressa. Por meio da utilização dos axiomas, pode-se fazer inferências sobre as entidades. Por exemplo, se definimos que &lt;</a:t>
            </a:r>
            <a:r>
              <a:rPr lang="pt-BR" dirty="0" err="1"/>
              <a:t>Student</a:t>
            </a:r>
            <a:r>
              <a:rPr lang="pt-BR" dirty="0"/>
              <a:t>&gt; &lt;</a:t>
            </a:r>
            <a:r>
              <a:rPr lang="pt-BR" dirty="0" err="1"/>
              <a:t>SubClassOf</a:t>
            </a:r>
            <a:r>
              <a:rPr lang="pt-BR" dirty="0"/>
              <a:t>&gt; &lt;Person&gt;, pode-se concluir que uma determinada instância de estudante é também uma instância de pessoa.</a:t>
            </a:r>
          </a:p>
          <a:p>
            <a:r>
              <a:rPr lang="pt-BR" dirty="0"/>
              <a:t>Além dos elementos básicos descritos, não podemos esquecer que os recursos descritos em OWL possuem um IRI associado. 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083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OWL 2- Sintaxe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254" y="1215189"/>
            <a:ext cx="7375358" cy="5486400"/>
          </a:xfrm>
        </p:spPr>
        <p:txBody>
          <a:bodyPr>
            <a:normAutofit/>
          </a:bodyPr>
          <a:lstStyle/>
          <a:p>
            <a:r>
              <a:rPr lang="pt-BR" dirty="0"/>
              <a:t> A estrutura de ontologias descritas em OWL</a:t>
            </a:r>
          </a:p>
          <a:p>
            <a:r>
              <a:rPr lang="pt-BR" dirty="0"/>
              <a:t>Todo documento OWL possui um conjunto de axiomas e um IRI. Uma ontologia pode importar outras ontologias, o que caracteriza o reuso. </a:t>
            </a:r>
          </a:p>
          <a:p>
            <a:r>
              <a:rPr lang="pt-BR" dirty="0"/>
              <a:t>Uma ontologia pode possuir diferentes </a:t>
            </a:r>
            <a:r>
              <a:rPr lang="pt-BR" dirty="0" err="1"/>
              <a:t>IRIs</a:t>
            </a:r>
            <a:r>
              <a:rPr lang="pt-BR" dirty="0"/>
              <a:t>, com o objetivo de caracterizar versões daquelas ontologias. </a:t>
            </a:r>
          </a:p>
          <a:p>
            <a:r>
              <a:rPr lang="pt-BR" dirty="0"/>
              <a:t> </a:t>
            </a:r>
            <a:r>
              <a:rPr lang="pt-BR" i="1" dirty="0" err="1"/>
              <a:t>Annotation</a:t>
            </a:r>
            <a:r>
              <a:rPr lang="pt-BR" dirty="0"/>
              <a:t>, permite que a ontologia possua anotações, de modo que a ontologia possua um conjunto de informações sobre ela (</a:t>
            </a:r>
            <a:r>
              <a:rPr lang="pt-BR" dirty="0" err="1"/>
              <a:t>metainformação</a:t>
            </a:r>
            <a:r>
              <a:rPr lang="pt-BR" dirty="0"/>
              <a:t>). Por exemplo, podemos querer identificar a organização que criou o documento, bem como os seus autores.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327" y="2399506"/>
            <a:ext cx="4828674" cy="35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1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29" y="1690688"/>
            <a:ext cx="9376287" cy="3953168"/>
          </a:xfrm>
          <a:prstGeom prst="rect">
            <a:avLst/>
          </a:prstGeom>
        </p:spPr>
      </p:pic>
      <p:sp>
        <p:nvSpPr>
          <p:cNvPr id="6" name="Chave direita 5"/>
          <p:cNvSpPr/>
          <p:nvPr/>
        </p:nvSpPr>
        <p:spPr>
          <a:xfrm>
            <a:off x="7243011" y="1864895"/>
            <a:ext cx="385010" cy="974558"/>
          </a:xfrm>
          <a:prstGeom prst="rightBrace">
            <a:avLst>
              <a:gd name="adj1" fmla="val 61718"/>
              <a:gd name="adj2" fmla="val 48765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928808" y="1780674"/>
            <a:ext cx="2273968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/>
              <a:t>Namespaces</a:t>
            </a:r>
            <a:endParaRPr lang="pt-BR" sz="2800" dirty="0"/>
          </a:p>
        </p:txBody>
      </p:sp>
      <p:sp>
        <p:nvSpPr>
          <p:cNvPr id="8" name="Chave direita 7"/>
          <p:cNvSpPr/>
          <p:nvPr/>
        </p:nvSpPr>
        <p:spPr>
          <a:xfrm>
            <a:off x="9690185" y="3013659"/>
            <a:ext cx="316831" cy="1235577"/>
          </a:xfrm>
          <a:prstGeom prst="rightBrace">
            <a:avLst>
              <a:gd name="adj1" fmla="val 61718"/>
              <a:gd name="adj2" fmla="val 48765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0185984" y="3059947"/>
            <a:ext cx="2006016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Header</a:t>
            </a:r>
          </a:p>
        </p:txBody>
      </p:sp>
      <p:pic>
        <p:nvPicPr>
          <p:cNvPr id="10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7891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92" y="-34133"/>
            <a:ext cx="7043345" cy="6517187"/>
          </a:xfrm>
          <a:prstGeom prst="rect">
            <a:avLst/>
          </a:prstGeom>
        </p:spPr>
      </p:pic>
      <p:sp>
        <p:nvSpPr>
          <p:cNvPr id="5" name="Chave direita 4"/>
          <p:cNvSpPr/>
          <p:nvPr/>
        </p:nvSpPr>
        <p:spPr>
          <a:xfrm>
            <a:off x="9404695" y="1110288"/>
            <a:ext cx="385010" cy="983749"/>
          </a:xfrm>
          <a:prstGeom prst="rightBrace">
            <a:avLst>
              <a:gd name="adj1" fmla="val 61718"/>
              <a:gd name="adj2" fmla="val 48765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9918032" y="1030662"/>
            <a:ext cx="2273968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Classe</a:t>
            </a:r>
          </a:p>
        </p:txBody>
      </p:sp>
      <p:sp>
        <p:nvSpPr>
          <p:cNvPr id="7" name="Chave direita 6"/>
          <p:cNvSpPr/>
          <p:nvPr/>
        </p:nvSpPr>
        <p:spPr>
          <a:xfrm flipH="1">
            <a:off x="3270579" y="2294144"/>
            <a:ext cx="416236" cy="2590677"/>
          </a:xfrm>
          <a:prstGeom prst="rightBrace">
            <a:avLst>
              <a:gd name="adj1" fmla="val 61718"/>
              <a:gd name="adj2" fmla="val 48765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44639" y="2930503"/>
            <a:ext cx="2273968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/>
              <a:t>subClasse</a:t>
            </a:r>
            <a:endParaRPr lang="pt-BR" sz="2800" dirty="0"/>
          </a:p>
        </p:txBody>
      </p:sp>
      <p:sp>
        <p:nvSpPr>
          <p:cNvPr id="9" name="Chave direita 8"/>
          <p:cNvSpPr/>
          <p:nvPr/>
        </p:nvSpPr>
        <p:spPr>
          <a:xfrm>
            <a:off x="9428745" y="5052635"/>
            <a:ext cx="385010" cy="983749"/>
          </a:xfrm>
          <a:prstGeom prst="rightBrace">
            <a:avLst>
              <a:gd name="adj1" fmla="val 61718"/>
              <a:gd name="adj2" fmla="val 48765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9918032" y="4884821"/>
            <a:ext cx="2273968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Instância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" y="4283242"/>
            <a:ext cx="3206378" cy="21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302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2052637"/>
            <a:ext cx="8101673" cy="3975184"/>
          </a:xfrm>
          <a:prstGeom prst="rect">
            <a:avLst/>
          </a:prstGeom>
        </p:spPr>
      </p:pic>
      <p:sp>
        <p:nvSpPr>
          <p:cNvPr id="5" name="Chave direita 4"/>
          <p:cNvSpPr/>
          <p:nvPr/>
        </p:nvSpPr>
        <p:spPr>
          <a:xfrm flipH="1">
            <a:off x="3751842" y="3849790"/>
            <a:ext cx="416236" cy="2178031"/>
          </a:xfrm>
          <a:prstGeom prst="rightBrace">
            <a:avLst>
              <a:gd name="adj1" fmla="val 61718"/>
              <a:gd name="adj2" fmla="val 48765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247397" y="4253977"/>
            <a:ext cx="2273968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propriedades</a:t>
            </a:r>
          </a:p>
        </p:txBody>
      </p:sp>
    </p:spTree>
    <p:extLst>
      <p:ext uri="{BB962C8B-B14F-4D97-AF65-F5344CB8AC3E}">
        <p14:creationId xmlns:p14="http://schemas.microsoft.com/office/powerpoint/2010/main" val="20500572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7" y="0"/>
            <a:ext cx="7263063" cy="6667119"/>
          </a:xfrm>
          <a:prstGeom prst="rect">
            <a:avLst/>
          </a:prstGeom>
        </p:spPr>
      </p:pic>
      <p:sp>
        <p:nvSpPr>
          <p:cNvPr id="5" name="Chave direita 4"/>
          <p:cNvSpPr/>
          <p:nvPr/>
        </p:nvSpPr>
        <p:spPr>
          <a:xfrm flipH="1">
            <a:off x="4389516" y="2406000"/>
            <a:ext cx="416236" cy="4261119"/>
          </a:xfrm>
          <a:prstGeom prst="rightBrace">
            <a:avLst>
              <a:gd name="adj1" fmla="val 61718"/>
              <a:gd name="adj2" fmla="val 48765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966159" y="3844903"/>
            <a:ext cx="2273968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Nova classe</a:t>
            </a:r>
          </a:p>
        </p:txBody>
      </p:sp>
      <p:pic>
        <p:nvPicPr>
          <p:cNvPr id="7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323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OWL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OWL 2 faz uso de construtores presentes na lógica de descrição. </a:t>
            </a:r>
          </a:p>
          <a:p>
            <a:r>
              <a:rPr lang="pt-BR" dirty="0"/>
              <a:t>A lógica de descrição equivale a um formalismo de representação de conhecimento baseado em lógica, tendo sido remanescente das redes semânticas. </a:t>
            </a:r>
          </a:p>
          <a:p>
            <a:r>
              <a:rPr lang="pt-BR" dirty="0"/>
              <a:t>Diferentemente de lógica de primeira ordem, a lógica de descrição está interessada em um procedimento que garanta que as respostas (positivas ou negativas) sejam dadas em tempo finito (LUTZ et al., 2005).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5078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OWL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Existem duas formas alternativas de especificar semântica em OWL: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Semântica Direta </a:t>
            </a:r>
            <a:r>
              <a:rPr lang="pt-BR" dirty="0"/>
              <a:t>(OWL 2 DL): provê significado para as ontologias em OWL através da Lógica de Descrição. É por esta razão que a semântica direta é também associada à OWL 2 DL, onde DL tem o significado de </a:t>
            </a:r>
            <a:r>
              <a:rPr lang="pt-BR" i="1" dirty="0" err="1"/>
              <a:t>Description</a:t>
            </a:r>
            <a:r>
              <a:rPr lang="pt-BR" i="1" dirty="0"/>
              <a:t> </a:t>
            </a:r>
            <a:r>
              <a:rPr lang="pt-BR" i="1" dirty="0" err="1"/>
              <a:t>Logic</a:t>
            </a:r>
            <a:r>
              <a:rPr lang="pt-B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Semântica baseada em RDF </a:t>
            </a:r>
            <a:r>
              <a:rPr lang="pt-BR" dirty="0"/>
              <a:t>(OWL 2 FULL): é uma extensão da semântica presente no RDF-S e é utilizada para a visualização de grafos RDF.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3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542" y="440690"/>
            <a:ext cx="10515600" cy="1325563"/>
          </a:xfrm>
        </p:spPr>
        <p:txBody>
          <a:bodyPr/>
          <a:lstStyle/>
          <a:p>
            <a:r>
              <a:rPr lang="pt-BR" dirty="0"/>
              <a:t>Exemplos governamentais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7" y="1614453"/>
            <a:ext cx="5028406" cy="13782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614" y="1569645"/>
            <a:ext cx="6497549" cy="13782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38200" y="3354705"/>
            <a:ext cx="109680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i="0" dirty="0">
                <a:solidFill>
                  <a:srgbClr val="003366"/>
                </a:solidFill>
                <a:effectLst/>
                <a:latin typeface="verdana" panose="020B0604030504040204" pitchFamily="34" charset="0"/>
              </a:rPr>
              <a:t>INDA - Infraestrutura Nacional de Dados Abertos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37" y="4698973"/>
            <a:ext cx="4254812" cy="109621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98973"/>
            <a:ext cx="4034791" cy="1127382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036320" y="6154574"/>
            <a:ext cx="10119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3366"/>
                </a:solidFill>
                <a:latin typeface="verdana" panose="020B0604030504040204" pitchFamily="34" charset="0"/>
              </a:rPr>
              <a:t>The home of the U.K and US Government’s open data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38200" y="2136517"/>
            <a:ext cx="10411283" cy="35394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pt-BR"/>
            </a:defPPr>
            <a:lvl1pPr>
              <a:defRPr sz="2800" b="1" i="0">
                <a:solidFill>
                  <a:srgbClr val="575757"/>
                </a:solidFill>
                <a:effectLst/>
                <a:latin typeface="Noto Serif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Existem MUITAS informações sobre SERVIÇOS PÚBLICOS que precisam ser compartilhadas, integradas e gerenciadas....</a:t>
            </a:r>
          </a:p>
          <a:p>
            <a:endParaRPr lang="pt-BR" dirty="0"/>
          </a:p>
          <a:p>
            <a:r>
              <a:rPr lang="pt-BR" dirty="0"/>
              <a:t>Os serviços de saúde, governança; inovação, serviço de segurança e mobilidade pública, entre outros</a:t>
            </a:r>
          </a:p>
          <a:p>
            <a:endParaRPr lang="pt-BR" dirty="0"/>
          </a:p>
          <a:p>
            <a:r>
              <a:rPr lang="pt-BR" dirty="0"/>
              <a:t>Tais dados são armazenados em diferentes bases de dados com informações sobre os diversos tipos de transporte em operação.</a:t>
            </a:r>
          </a:p>
        </p:txBody>
      </p:sp>
    </p:spTree>
    <p:extLst>
      <p:ext uri="{BB962C8B-B14F-4D97-AF65-F5344CB8AC3E}">
        <p14:creationId xmlns:p14="http://schemas.microsoft.com/office/powerpoint/2010/main" val="14667041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OWL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31758"/>
            <a:ext cx="10515600" cy="5426242"/>
          </a:xfrm>
        </p:spPr>
        <p:txBody>
          <a:bodyPr>
            <a:normAutofit/>
          </a:bodyPr>
          <a:lstStyle/>
          <a:p>
            <a:r>
              <a:rPr lang="pt-BR" dirty="0"/>
              <a:t>Em geral, enxergamos a semântica presente em OWL como OWL 2 DL ou OWL 2 FULL, onde algumas diferenças podem ser identificadas: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 OWL 2 DL possui um estilo baseada na Lógica de Descrição e a OWL 2 FULL possui um estilo baseado em Grafos RDF.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OWL 2 DL está relacionada com a Semântica Direta enquanto OWL 2 FULL com Semântica baseada em RDF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OWL 2 DL é uma versão mais simplificada e restrita que OWL 2 FULL.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OWL 2 DL (Semântica Direta) é </a:t>
            </a:r>
            <a:r>
              <a:rPr lang="pt-BR" dirty="0" err="1"/>
              <a:t>decidível</a:t>
            </a:r>
            <a:r>
              <a:rPr lang="pt-BR" dirty="0"/>
              <a:t> (ou seja, responde a uma pergunta em tempo finito) enquanto que OWL 2 FULL (Semântica baseada em RDF) é </a:t>
            </a:r>
            <a:r>
              <a:rPr lang="pt-BR" dirty="0" err="1"/>
              <a:t>indecidível</a:t>
            </a:r>
            <a:r>
              <a:rPr lang="pt-BR" dirty="0"/>
              <a:t>.</a:t>
            </a:r>
          </a:p>
          <a:p>
            <a:r>
              <a:rPr lang="pt-BR" b="1" dirty="0"/>
              <a:t>É importante frisar</a:t>
            </a:r>
            <a:r>
              <a:rPr lang="pt-BR" dirty="0"/>
              <a:t>, na versão 1.0 da OWL, havia as propostas de OWL 1 DL e OWL 1 FULL, bem como a proposta OWL 1 Lite, que, de um modo geral, pode ser entendida como uma versão simplificada da OWL 1 DL.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7709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Semântica da linguagem OWL2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diferença está na definição de perfis para OWL 2, os perfis foram projetados para atender a necessidades de uso e capacidade computacional e possuem diferentes expressividades.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490" y="3176337"/>
            <a:ext cx="6252583" cy="3491915"/>
          </a:xfrm>
          <a:prstGeom prst="rect">
            <a:avLst/>
          </a:prstGeom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386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Metodologias para criar ontologias</a:t>
            </a:r>
          </a:p>
        </p:txBody>
      </p:sp>
      <p:pic>
        <p:nvPicPr>
          <p:cNvPr id="38914" name="Picture 2" descr="http://files.cursos.ep.org.br/epp0015_dados_abertos/4.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4092" r="5385" b="15947"/>
          <a:stretch/>
        </p:blipFill>
        <p:spPr bwMode="auto">
          <a:xfrm>
            <a:off x="12032" y="1486693"/>
            <a:ext cx="8109284" cy="498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6208"/>
          <a:stretch/>
        </p:blipFill>
        <p:spPr>
          <a:xfrm>
            <a:off x="8121316" y="2027030"/>
            <a:ext cx="4070684" cy="360858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617427" y="5617439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Ciclo de Vida de </a:t>
            </a:r>
          </a:p>
          <a:p>
            <a:r>
              <a:rPr lang="pt-BR" dirty="0"/>
              <a:t>uma ontologia</a:t>
            </a:r>
          </a:p>
        </p:txBody>
      </p:sp>
    </p:spTree>
    <p:extLst>
      <p:ext uri="{BB962C8B-B14F-4D97-AF65-F5344CB8AC3E}">
        <p14:creationId xmlns:p14="http://schemas.microsoft.com/office/powerpoint/2010/main" val="15346096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Metodologias para criar ontologias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área de ontologias nasceu na computação dentro da área de </a:t>
            </a:r>
            <a:r>
              <a:rPr lang="pt-BR" b="1" dirty="0"/>
              <a:t>inteligência artificial</a:t>
            </a:r>
            <a:r>
              <a:rPr lang="pt-BR" dirty="0"/>
              <a:t>, especificamente na área de </a:t>
            </a:r>
            <a:r>
              <a:rPr lang="pt-BR" b="1" dirty="0"/>
              <a:t>representação de conhecimento</a:t>
            </a:r>
            <a:r>
              <a:rPr lang="pt-BR" dirty="0"/>
              <a:t>. Logo, as primeiras propostas de metodologias para a construção de ontologias são inspiradas na IA.</a:t>
            </a:r>
          </a:p>
          <a:p>
            <a:r>
              <a:rPr lang="pt-BR" dirty="0"/>
              <a:t> Ao longo do tempo, o processo de construção de ontologias considerou a construção como um processo de desenvolvimento de software, sendo assim inspirada na ES. Por fim, outras metodologias que consideram o envolvimento maior do usuário começam a surgir e são inspiradas na IHC (</a:t>
            </a:r>
            <a:r>
              <a:rPr lang="pt-BR" dirty="0" err="1"/>
              <a:t>Casellas</a:t>
            </a:r>
            <a:r>
              <a:rPr lang="pt-BR" dirty="0"/>
              <a:t>, 2011).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524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Metodologias para criar ontologias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0316" y="1419726"/>
            <a:ext cx="11983452" cy="5317957"/>
          </a:xfrm>
        </p:spPr>
        <p:txBody>
          <a:bodyPr>
            <a:noAutofit/>
          </a:bodyPr>
          <a:lstStyle/>
          <a:p>
            <a:r>
              <a:rPr lang="pt-BR" b="1" dirty="0"/>
              <a:t>Metodologias Inspiradas na IA </a:t>
            </a:r>
            <a:r>
              <a:rPr lang="pt-BR" dirty="0"/>
              <a:t>: os métodos estão mais próximos aos processos de aquisição de conhecimento, bem como às atividades que foquem na aplicação de técnicas de aquisição do conhecimento. </a:t>
            </a:r>
          </a:p>
          <a:p>
            <a:pPr lvl="1"/>
            <a:r>
              <a:rPr lang="pt-BR" dirty="0"/>
              <a:t>Exemplos: TOVE, Enterprise </a:t>
            </a:r>
            <a:r>
              <a:rPr lang="pt-BR" dirty="0" err="1"/>
              <a:t>Model</a:t>
            </a:r>
            <a:r>
              <a:rPr lang="pt-BR" dirty="0"/>
              <a:t> Approaches e IDEF5;</a:t>
            </a:r>
          </a:p>
          <a:p>
            <a:r>
              <a:rPr lang="pt-BR" b="1" dirty="0"/>
              <a:t>Metodologias Inspiradas na ES</a:t>
            </a:r>
            <a:r>
              <a:rPr lang="pt-BR" dirty="0"/>
              <a:t>: inspirada nos processos de desenvolvimento de software e em metodologias da própria ES. As metodologias para a construção de ontologias foram inspiradas tanto em modelos de processos tradicionais da engenharia de software ( RUP ) ou em metodologias ágeis ( XP ). </a:t>
            </a:r>
          </a:p>
          <a:p>
            <a:pPr lvl="1"/>
            <a:r>
              <a:rPr lang="pt-BR" dirty="0"/>
              <a:t>Exemplos: </a:t>
            </a:r>
            <a:r>
              <a:rPr lang="pt-BR" dirty="0" err="1"/>
              <a:t>OntoUML</a:t>
            </a:r>
            <a:r>
              <a:rPr lang="pt-BR" dirty="0"/>
              <a:t>, METHONTOLOGY, </a:t>
            </a:r>
            <a:r>
              <a:rPr lang="pt-BR" dirty="0" err="1"/>
              <a:t>Ontology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 101 e </a:t>
            </a:r>
            <a:r>
              <a:rPr lang="pt-BR" dirty="0" err="1"/>
              <a:t>RapidOWL</a:t>
            </a:r>
            <a:r>
              <a:rPr lang="pt-BR" dirty="0"/>
              <a:t>;</a:t>
            </a:r>
          </a:p>
          <a:p>
            <a:r>
              <a:rPr lang="pt-BR" b="1" dirty="0"/>
              <a:t>Metodologias Inspiradas na IHC</a:t>
            </a:r>
            <a:r>
              <a:rPr lang="pt-BR" dirty="0"/>
              <a:t>: possuem um envolvimento maior do usuário final e consideram atividades de colaboração e negociação na construção da ontologia. São inspiradas na IHC, o foco da construção está na interação. </a:t>
            </a:r>
          </a:p>
          <a:p>
            <a:pPr lvl="1"/>
            <a:r>
              <a:rPr lang="pt-BR" dirty="0"/>
              <a:t>Exemplos: DILIGENT e HCOME.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02809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Metodologias para criar ontologias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0316" y="1419726"/>
            <a:ext cx="11233484" cy="5317957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Independente da metodologia, alguns aspectos são </a:t>
            </a:r>
            <a:r>
              <a:rPr lang="pt-BR" b="1" dirty="0"/>
              <a:t>sempre comuns a todas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b="1" dirty="0"/>
              <a:t>i) respeitam um determinado ciclo de vida</a:t>
            </a:r>
            <a:r>
              <a:rPr lang="pt-BR" dirty="0"/>
              <a:t>: toda metodologia vai possuir um ciclo de vida, com estágios e atividades bem definidas para guiar a equipe de desenvolvimento;</a:t>
            </a:r>
          </a:p>
          <a:p>
            <a:pPr marL="0" indent="0">
              <a:buNone/>
            </a:pPr>
            <a:r>
              <a:rPr lang="pt-BR" b="1" dirty="0" err="1"/>
              <a:t>ii</a:t>
            </a:r>
            <a:r>
              <a:rPr lang="pt-BR" b="1" dirty="0"/>
              <a:t>) tarefas de aquisição do conhecimento</a:t>
            </a:r>
            <a:r>
              <a:rPr lang="pt-BR" dirty="0"/>
              <a:t>: compreender e extrair os aspectos importantes de um domínio são fundamentais;</a:t>
            </a:r>
          </a:p>
          <a:p>
            <a:pPr marL="0" indent="0">
              <a:buNone/>
            </a:pPr>
            <a:r>
              <a:rPr lang="pt-BR" b="1" dirty="0" err="1"/>
              <a:t>iii</a:t>
            </a:r>
            <a:r>
              <a:rPr lang="pt-BR" b="1" dirty="0"/>
              <a:t>) aspectos informais primeiro</a:t>
            </a:r>
            <a:r>
              <a:rPr lang="pt-BR" dirty="0"/>
              <a:t>: toda metodologia vai considerar primeiro aspectos informais para posteriormente haver uma especificação formal da ontologia;</a:t>
            </a:r>
          </a:p>
          <a:p>
            <a:pPr marL="0" indent="0">
              <a:buNone/>
            </a:pPr>
            <a:r>
              <a:rPr lang="pt-BR" b="1" dirty="0" err="1"/>
              <a:t>iv</a:t>
            </a:r>
            <a:r>
              <a:rPr lang="pt-BR" b="1" dirty="0"/>
              <a:t>) reuso e compartilhamento</a:t>
            </a:r>
            <a:r>
              <a:rPr lang="pt-BR" dirty="0"/>
              <a:t>: apesar de algumas metodologias não explicitarem ou estabelecerem atividades de reuso e compartilhamento, todas elas abordam a importância de considerar o reuso o compartilhamento; </a:t>
            </a:r>
          </a:p>
          <a:p>
            <a:pPr marL="0" indent="0">
              <a:buNone/>
            </a:pPr>
            <a:r>
              <a:rPr lang="pt-BR" b="1" dirty="0"/>
              <a:t>v) recomendação</a:t>
            </a:r>
            <a:r>
              <a:rPr lang="pt-BR" dirty="0"/>
              <a:t>: sempre haverá uma série de recomendações a serem seguidas à medida que a equipe avança no processo de construção de uma ontologia.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18509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de Construção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51" y="1317710"/>
            <a:ext cx="9660866" cy="53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62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Reuso de Ontologias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6568" y="1825624"/>
            <a:ext cx="5919788" cy="4743617"/>
          </a:xfrm>
        </p:spPr>
        <p:txBody>
          <a:bodyPr>
            <a:normAutofit/>
          </a:bodyPr>
          <a:lstStyle/>
          <a:p>
            <a:r>
              <a:rPr lang="pt-BR" dirty="0"/>
              <a:t>Apoia a construção da ontologia de interesse. </a:t>
            </a:r>
          </a:p>
          <a:p>
            <a:r>
              <a:rPr lang="pt-BR" dirty="0"/>
              <a:t>Etapa </a:t>
            </a:r>
            <a:r>
              <a:rPr lang="pt-BR" b="1" dirty="0"/>
              <a:t>é fundamental e nunca deve ser negligenciada</a:t>
            </a:r>
            <a:r>
              <a:rPr lang="pt-BR" dirty="0"/>
              <a:t>, é através do reuso de outras ontologias da Web de Dados podem ser enriquecidas e conectadas.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1263"/>
          <a:stretch/>
        </p:blipFill>
        <p:spPr>
          <a:xfrm>
            <a:off x="6027821" y="-19989"/>
            <a:ext cx="6051884" cy="6877989"/>
          </a:xfrm>
          <a:prstGeom prst="rect">
            <a:avLst/>
          </a:prstGeom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302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Reuso de Ontologias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6568" y="1825624"/>
            <a:ext cx="5919788" cy="4743617"/>
          </a:xfrm>
        </p:spPr>
        <p:txBody>
          <a:bodyPr>
            <a:normAutofit/>
          </a:bodyPr>
          <a:lstStyle/>
          <a:p>
            <a:r>
              <a:rPr lang="pt-BR" b="1" dirty="0"/>
              <a:t>Reuso não deve ocorrer exclusivamente de toda ontologia</a:t>
            </a:r>
            <a:r>
              <a:rPr lang="pt-BR" dirty="0"/>
              <a:t>, mas nos conceitos específicos que os engenheiros considerarem similares com a ontologia que está sendo construída. </a:t>
            </a:r>
          </a:p>
          <a:p>
            <a:r>
              <a:rPr lang="pt-BR" dirty="0"/>
              <a:t>Exemplos </a:t>
            </a:r>
            <a:r>
              <a:rPr lang="pt-BR" dirty="0" err="1"/>
              <a:t>devocabulários</a:t>
            </a:r>
            <a:r>
              <a:rPr lang="pt-BR" dirty="0"/>
              <a:t> que podem ser considerados para reuso pelos engenheiros de ontologias.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866775"/>
            <a:ext cx="5391150" cy="5276850"/>
          </a:xfrm>
          <a:prstGeom prst="rect">
            <a:avLst/>
          </a:prstGeom>
        </p:spPr>
      </p:pic>
      <p:pic>
        <p:nvPicPr>
          <p:cNvPr id="6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8646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navegar nos grafos RDF? 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SPARQL </a:t>
            </a:r>
          </a:p>
          <a:p>
            <a:pPr lvl="1"/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Protocol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RDF Query </a:t>
            </a:r>
            <a:r>
              <a:rPr lang="pt-BR" dirty="0" err="1"/>
              <a:t>Language</a:t>
            </a:r>
            <a:r>
              <a:rPr lang="pt-BR" dirty="0"/>
              <a:t> 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Linguagem baseada em casamento de padrões (</a:t>
            </a:r>
            <a:r>
              <a:rPr lang="pt-BR" dirty="0" err="1"/>
              <a:t>pattern</a:t>
            </a:r>
            <a:r>
              <a:rPr lang="pt-BR" dirty="0"/>
              <a:t> </a:t>
            </a:r>
            <a:r>
              <a:rPr lang="pt-BR" dirty="0" err="1"/>
              <a:t>matching</a:t>
            </a:r>
            <a:r>
              <a:rPr lang="pt-BR" dirty="0"/>
              <a:t>) </a:t>
            </a:r>
          </a:p>
          <a:p>
            <a:pPr lvl="1"/>
            <a:r>
              <a:rPr lang="pt-BR" dirty="0"/>
              <a:t>A ideia geral consiste em casar os padrões de triplas </a:t>
            </a:r>
            <a:r>
              <a:rPr lang="pt-BR" dirty="0" err="1"/>
              <a:t>expresssos</a:t>
            </a:r>
            <a:r>
              <a:rPr lang="pt-BR" dirty="0"/>
              <a:t> na consulta com as triplas dos documentos </a:t>
            </a:r>
            <a:r>
              <a:rPr lang="pt-BR" dirty="0" err="1"/>
              <a:t>rdf</a:t>
            </a:r>
            <a:r>
              <a:rPr lang="pt-BR" dirty="0"/>
              <a:t> consultados –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Existem 03 formas básicas: </a:t>
            </a:r>
            <a:r>
              <a:rPr lang="pt-BR" b="1" dirty="0"/>
              <a:t>SELECT</a:t>
            </a:r>
            <a:r>
              <a:rPr lang="pt-BR" dirty="0"/>
              <a:t>, ASK, CONSTRUC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1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Institutos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34" y="1454599"/>
            <a:ext cx="6872785" cy="1984193"/>
          </a:xfrm>
          <a:prstGeom prst="rect">
            <a:avLst/>
          </a:prstGeom>
        </p:spPr>
      </p:pic>
      <p:pic>
        <p:nvPicPr>
          <p:cNvPr id="28674" name="Picture 2" descr="Powered by Foswiki, The Free and Open Source Wi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65" y="4092448"/>
            <a:ext cx="2983410" cy="181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EPP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77" y="4092448"/>
            <a:ext cx="4436735" cy="153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751900" y="6276777"/>
            <a:ext cx="823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Muitas dos itens utilizados neste mini curso saíram dessas fontes... #AutoresObrigado </a:t>
            </a:r>
          </a:p>
        </p:txBody>
      </p:sp>
      <p:pic>
        <p:nvPicPr>
          <p:cNvPr id="7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6193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Componentes básicos de uma consulta </a:t>
            </a:r>
            <a:r>
              <a:rPr lang="pt-BR" dirty="0" err="1"/>
              <a:t>sparql</a:t>
            </a:r>
            <a:r>
              <a:rPr lang="pt-BR" dirty="0"/>
              <a:t>: </a:t>
            </a:r>
          </a:p>
          <a:p>
            <a:r>
              <a:rPr lang="pt-BR" dirty="0"/>
              <a:t># declaração do </a:t>
            </a:r>
            <a:r>
              <a:rPr lang="pt-BR" dirty="0" err="1"/>
              <a:t>prefix</a:t>
            </a:r>
            <a:r>
              <a:rPr lang="pt-BR" dirty="0"/>
              <a:t> (abreviação das </a:t>
            </a:r>
            <a:r>
              <a:rPr lang="pt-BR" dirty="0" err="1"/>
              <a:t>URIs</a:t>
            </a:r>
            <a:r>
              <a:rPr lang="pt-BR" dirty="0"/>
              <a:t>) </a:t>
            </a:r>
          </a:p>
          <a:p>
            <a:pPr marL="457200" lvl="1" indent="0">
              <a:buNone/>
            </a:pPr>
            <a:r>
              <a:rPr lang="pt-BR" b="1" dirty="0"/>
              <a:t>PREFIX </a:t>
            </a:r>
            <a:r>
              <a:rPr lang="pt-BR" b="1" dirty="0" err="1"/>
              <a:t>foo</a:t>
            </a:r>
            <a:r>
              <a:rPr lang="pt-BR" b="1" dirty="0"/>
              <a:t>: ... </a:t>
            </a:r>
          </a:p>
          <a:p>
            <a:r>
              <a:rPr lang="pt-BR" dirty="0"/>
              <a:t># declaração dos acessos ao grafos </a:t>
            </a:r>
          </a:p>
          <a:p>
            <a:pPr marL="457200" lvl="1" indent="0">
              <a:buNone/>
            </a:pPr>
            <a:r>
              <a:rPr lang="pt-BR" b="1" dirty="0"/>
              <a:t>FROM ... </a:t>
            </a:r>
          </a:p>
          <a:p>
            <a:r>
              <a:rPr lang="pt-BR" dirty="0"/>
              <a:t># parâmetros a serem encontrados </a:t>
            </a:r>
          </a:p>
          <a:p>
            <a:pPr marL="457200" lvl="1" indent="0">
              <a:buNone/>
            </a:pPr>
            <a:r>
              <a:rPr lang="pt-BR" b="1" dirty="0"/>
              <a:t>SELECT ... </a:t>
            </a:r>
          </a:p>
          <a:p>
            <a:r>
              <a:rPr lang="pt-BR" dirty="0"/>
              <a:t># query </a:t>
            </a:r>
            <a:r>
              <a:rPr lang="pt-BR" dirty="0" err="1"/>
              <a:t>pattern</a:t>
            </a:r>
            <a:r>
              <a:rPr lang="pt-BR" dirty="0"/>
              <a:t> </a:t>
            </a:r>
          </a:p>
          <a:p>
            <a:pPr marL="457200" lvl="1" indent="0">
              <a:buNone/>
            </a:pPr>
            <a:r>
              <a:rPr lang="pt-BR" b="1" dirty="0"/>
              <a:t>WHERE { ... } </a:t>
            </a:r>
            <a:endParaRPr lang="en-US" b="1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6141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Consulta: retorne os objetos de indivíduos (apenas os 10 primeiros) que tenham a propriedade </a:t>
            </a:r>
            <a:r>
              <a:rPr lang="pt-BR" i="1" dirty="0" err="1"/>
              <a:t>foaf:name</a:t>
            </a:r>
            <a:r>
              <a:rPr lang="pt-BR" i="1" dirty="0"/>
              <a:t> declarada </a:t>
            </a:r>
          </a:p>
          <a:p>
            <a:pPr marL="457200" lvl="1" indent="0">
              <a:buNone/>
            </a:pPr>
            <a:r>
              <a:rPr lang="pt-BR" dirty="0" err="1"/>
              <a:t>select</a:t>
            </a:r>
            <a:r>
              <a:rPr lang="pt-BR" dirty="0"/>
              <a:t> ?</a:t>
            </a:r>
            <a:r>
              <a:rPr lang="pt-BR" dirty="0" err="1"/>
              <a:t>name</a:t>
            </a:r>
            <a:r>
              <a:rPr lang="pt-BR" dirty="0"/>
              <a:t> </a:t>
            </a:r>
          </a:p>
          <a:p>
            <a:pPr marL="457200" lvl="1" indent="0">
              <a:buNone/>
            </a:pPr>
            <a:r>
              <a:rPr lang="pt-BR" dirty="0" err="1"/>
              <a:t>where</a:t>
            </a:r>
            <a:r>
              <a:rPr lang="pt-BR" dirty="0"/>
              <a:t>{ ?</a:t>
            </a:r>
            <a:r>
              <a:rPr lang="pt-BR" dirty="0" err="1"/>
              <a:t>person</a:t>
            </a:r>
            <a:r>
              <a:rPr lang="pt-BR" dirty="0"/>
              <a:t> </a:t>
            </a:r>
            <a:r>
              <a:rPr lang="pt-BR" dirty="0" err="1"/>
              <a:t>foaf:name</a:t>
            </a:r>
            <a:r>
              <a:rPr lang="pt-BR" dirty="0"/>
              <a:t> ?</a:t>
            </a:r>
            <a:r>
              <a:rPr lang="pt-BR" dirty="0" err="1"/>
              <a:t>name</a:t>
            </a:r>
            <a:r>
              <a:rPr lang="pt-BR" dirty="0"/>
              <a:t> . } </a:t>
            </a:r>
          </a:p>
          <a:p>
            <a:pPr marL="457200" lvl="1" indent="0">
              <a:buNone/>
            </a:pPr>
            <a:r>
              <a:rPr lang="pt-BR" dirty="0" err="1"/>
              <a:t>limit</a:t>
            </a:r>
            <a:r>
              <a:rPr lang="pt-BR" dirty="0"/>
              <a:t> 10 </a:t>
            </a:r>
          </a:p>
          <a:p>
            <a:r>
              <a:rPr lang="pt-BR" dirty="0"/>
              <a:t>Quer fazer? Acesse http://pt.dbpedia.org/sparql</a:t>
            </a:r>
          </a:p>
          <a:p>
            <a:endParaRPr lang="pt-BR" dirty="0"/>
          </a:p>
          <a:p>
            <a:r>
              <a:rPr lang="pt-BR" dirty="0"/>
              <a:t>Consulta: retorne os nomes das pessoas que são atrizes </a:t>
            </a:r>
          </a:p>
          <a:p>
            <a:pPr marL="457200" lvl="1" indent="0">
              <a:buNone/>
            </a:pPr>
            <a:r>
              <a:rPr lang="pt-BR" dirty="0" err="1"/>
              <a:t>select</a:t>
            </a:r>
            <a:r>
              <a:rPr lang="pt-BR" dirty="0"/>
              <a:t> ?</a:t>
            </a:r>
            <a:r>
              <a:rPr lang="pt-BR" dirty="0" err="1"/>
              <a:t>name</a:t>
            </a:r>
            <a:r>
              <a:rPr lang="pt-BR" dirty="0"/>
              <a:t> </a:t>
            </a:r>
          </a:p>
          <a:p>
            <a:pPr marL="457200" lvl="1" indent="0">
              <a:buNone/>
            </a:pPr>
            <a:r>
              <a:rPr lang="pt-BR" dirty="0" err="1"/>
              <a:t>where</a:t>
            </a:r>
            <a:r>
              <a:rPr lang="pt-BR" dirty="0"/>
              <a:t> { ?</a:t>
            </a:r>
            <a:r>
              <a:rPr lang="pt-BR" dirty="0" err="1"/>
              <a:t>person</a:t>
            </a:r>
            <a:r>
              <a:rPr lang="pt-BR" dirty="0"/>
              <a:t> </a:t>
            </a:r>
            <a:r>
              <a:rPr lang="pt-BR" dirty="0" err="1"/>
              <a:t>foaf:name</a:t>
            </a:r>
            <a:r>
              <a:rPr lang="pt-BR" dirty="0"/>
              <a:t> ?</a:t>
            </a:r>
            <a:r>
              <a:rPr lang="pt-BR" dirty="0" err="1"/>
              <a:t>name</a:t>
            </a:r>
            <a:r>
              <a:rPr lang="pt-BR" dirty="0"/>
              <a:t>.?</a:t>
            </a:r>
            <a:r>
              <a:rPr lang="pt-BR" dirty="0" err="1"/>
              <a:t>person</a:t>
            </a:r>
            <a:r>
              <a:rPr lang="pt-BR" dirty="0"/>
              <a:t> </a:t>
            </a:r>
            <a:r>
              <a:rPr lang="pt-BR" dirty="0" err="1"/>
              <a:t>dbpedia-owl:occupation</a:t>
            </a:r>
            <a:r>
              <a:rPr lang="pt-BR" dirty="0"/>
              <a:t> </a:t>
            </a:r>
            <a:r>
              <a:rPr lang="pt-BR" dirty="0" err="1"/>
              <a:t>dbpedia-pt:Atriz</a:t>
            </a:r>
            <a:r>
              <a:rPr lang="pt-BR" dirty="0"/>
              <a:t>. } </a:t>
            </a:r>
          </a:p>
          <a:p>
            <a:pPr marL="457200" lvl="1" indent="0">
              <a:buNone/>
            </a:pPr>
            <a:r>
              <a:rPr lang="pt-BR" dirty="0" err="1"/>
              <a:t>limit</a:t>
            </a:r>
            <a:r>
              <a:rPr lang="pt-BR" dirty="0"/>
              <a:t> 10 </a:t>
            </a:r>
          </a:p>
          <a:p>
            <a:r>
              <a:rPr lang="pt-BR" dirty="0"/>
              <a:t>Quer fazer? Acesse http://pt.dbpedia.org/sparql</a:t>
            </a:r>
            <a:endParaRPr lang="en-US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4183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Consulta: retorne os nomes das pessoas que atuaram no filme “Casa de Areia” e nasceram na cidade do Rio de Janeiro.</a:t>
            </a:r>
          </a:p>
          <a:p>
            <a:pPr marL="457200" lvl="1" indent="0">
              <a:buNone/>
            </a:pPr>
            <a:r>
              <a:rPr lang="pt-BR" dirty="0" err="1"/>
              <a:t>select</a:t>
            </a:r>
            <a:r>
              <a:rPr lang="pt-BR" dirty="0"/>
              <a:t> ?</a:t>
            </a:r>
            <a:r>
              <a:rPr lang="pt-BR" dirty="0" err="1"/>
              <a:t>name</a:t>
            </a:r>
            <a:endParaRPr lang="pt-BR" dirty="0"/>
          </a:p>
          <a:p>
            <a:pPr marL="457200" lvl="1" indent="0">
              <a:buNone/>
            </a:pPr>
            <a:r>
              <a:rPr lang="pt-BR" dirty="0" err="1"/>
              <a:t>where</a:t>
            </a:r>
            <a:r>
              <a:rPr lang="pt-BR" dirty="0"/>
              <a:t> {</a:t>
            </a:r>
          </a:p>
          <a:p>
            <a:pPr marL="457200" lvl="1" indent="0">
              <a:buNone/>
            </a:pPr>
            <a:r>
              <a:rPr lang="pt-BR" dirty="0"/>
              <a:t> ?filme </a:t>
            </a:r>
            <a:r>
              <a:rPr lang="pt-BR" dirty="0" err="1"/>
              <a:t>dbpedia-owl:starring</a:t>
            </a:r>
            <a:r>
              <a:rPr lang="pt-BR" dirty="0"/>
              <a:t> ?</a:t>
            </a:r>
            <a:r>
              <a:rPr lang="pt-BR" dirty="0" err="1"/>
              <a:t>person</a:t>
            </a:r>
            <a:r>
              <a:rPr lang="pt-BR" dirty="0"/>
              <a:t>.</a:t>
            </a:r>
          </a:p>
          <a:p>
            <a:pPr marL="457200" lvl="1" indent="0">
              <a:buNone/>
            </a:pPr>
            <a:r>
              <a:rPr lang="pt-BR" dirty="0"/>
              <a:t> ?</a:t>
            </a:r>
            <a:r>
              <a:rPr lang="pt-BR" dirty="0" err="1"/>
              <a:t>person</a:t>
            </a:r>
            <a:r>
              <a:rPr lang="pt-BR" dirty="0"/>
              <a:t> </a:t>
            </a:r>
            <a:r>
              <a:rPr lang="pt-BR" dirty="0" err="1"/>
              <a:t>foaf:name</a:t>
            </a:r>
            <a:r>
              <a:rPr lang="pt-BR" dirty="0"/>
              <a:t> ?</a:t>
            </a:r>
            <a:r>
              <a:rPr lang="pt-BR" dirty="0" err="1"/>
              <a:t>name</a:t>
            </a:r>
            <a:r>
              <a:rPr lang="pt-BR" dirty="0"/>
              <a:t>.</a:t>
            </a:r>
          </a:p>
          <a:p>
            <a:pPr marL="457200" lvl="1" indent="0">
              <a:buNone/>
            </a:pPr>
            <a:r>
              <a:rPr lang="pt-BR" dirty="0"/>
              <a:t> ?</a:t>
            </a:r>
            <a:r>
              <a:rPr lang="pt-BR" dirty="0" err="1"/>
              <a:t>person</a:t>
            </a:r>
            <a:r>
              <a:rPr lang="pt-BR" dirty="0"/>
              <a:t> </a:t>
            </a:r>
            <a:r>
              <a:rPr lang="pt-BR" dirty="0" err="1"/>
              <a:t>dbpedia-owl:birthPlace</a:t>
            </a:r>
            <a:r>
              <a:rPr lang="pt-BR" dirty="0"/>
              <a:t> ?cidade.</a:t>
            </a:r>
          </a:p>
          <a:p>
            <a:pPr marL="457200" lvl="1" indent="0">
              <a:buNone/>
            </a:pPr>
            <a:r>
              <a:rPr lang="pt-BR" dirty="0"/>
              <a:t> </a:t>
            </a:r>
            <a:r>
              <a:rPr lang="pt-BR" dirty="0" err="1"/>
              <a:t>filter</a:t>
            </a:r>
            <a:r>
              <a:rPr lang="pt-BR" dirty="0"/>
              <a:t> (?cidade = &lt;http://pt.dbpedia.org/resource/Rio_de_Janeiro_(cidade)&gt;</a:t>
            </a:r>
          </a:p>
          <a:p>
            <a:pPr marL="457200" lvl="1" indent="0">
              <a:buNone/>
            </a:pPr>
            <a:r>
              <a:rPr lang="pt-BR" dirty="0"/>
              <a:t> &amp;&amp; ?filme = &lt;http://pt.dbpedia.org/resource/Casa_de_Areia&gt;).</a:t>
            </a:r>
          </a:p>
          <a:p>
            <a:pPr marL="457200" lvl="1" indent="0">
              <a:buNone/>
            </a:pPr>
            <a:r>
              <a:rPr lang="pt-BR" dirty="0"/>
              <a:t>} </a:t>
            </a:r>
            <a:r>
              <a:rPr lang="pt-BR" dirty="0" err="1"/>
              <a:t>limit</a:t>
            </a:r>
            <a:r>
              <a:rPr lang="pt-BR" dirty="0"/>
              <a:t> 100</a:t>
            </a:r>
          </a:p>
          <a:p>
            <a:endParaRPr lang="pt-BR" dirty="0"/>
          </a:p>
          <a:p>
            <a:r>
              <a:rPr lang="pt-BR" dirty="0"/>
              <a:t>Quer fazer? Acesse http://pt.dbpedia.org/sparql</a:t>
            </a:r>
            <a:endParaRPr lang="en-US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7918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Consulta: Qual o clima, vegetação e altitude da cidade de Brasília? </a:t>
            </a:r>
          </a:p>
          <a:p>
            <a:pPr marL="457200" lvl="1" indent="0">
              <a:buNone/>
            </a:pPr>
            <a:r>
              <a:rPr lang="pt-BR" dirty="0"/>
              <a:t>SELECT * WHERE { </a:t>
            </a:r>
          </a:p>
          <a:p>
            <a:pPr marL="457200" lvl="1" indent="0">
              <a:buNone/>
            </a:pPr>
            <a:r>
              <a:rPr lang="pt-BR" dirty="0"/>
              <a:t>?cidade </a:t>
            </a:r>
            <a:r>
              <a:rPr lang="pt-BR" dirty="0" err="1"/>
              <a:t>dbpprop-pt:bioma</a:t>
            </a:r>
            <a:r>
              <a:rPr lang="pt-BR" dirty="0"/>
              <a:t> ?</a:t>
            </a:r>
            <a:r>
              <a:rPr lang="pt-BR" dirty="0" err="1"/>
              <a:t>vegetacao</a:t>
            </a:r>
            <a:r>
              <a:rPr lang="pt-BR" dirty="0"/>
              <a:t> . </a:t>
            </a:r>
          </a:p>
          <a:p>
            <a:pPr marL="457200" lvl="1" indent="0">
              <a:buNone/>
            </a:pPr>
            <a:r>
              <a:rPr lang="pt-BR" dirty="0"/>
              <a:t>?cidade </a:t>
            </a:r>
            <a:r>
              <a:rPr lang="pt-BR" dirty="0" err="1"/>
              <a:t>dbpprop-pt:altitude</a:t>
            </a:r>
            <a:r>
              <a:rPr lang="pt-BR" dirty="0"/>
              <a:t> ?altitude . </a:t>
            </a:r>
          </a:p>
          <a:p>
            <a:pPr marL="457200" lvl="1" indent="0">
              <a:buNone/>
            </a:pPr>
            <a:r>
              <a:rPr lang="pt-BR" dirty="0"/>
              <a:t>?cidade </a:t>
            </a:r>
            <a:r>
              <a:rPr lang="pt-BR" dirty="0" err="1"/>
              <a:t>dbpedia-owl:areaTotal</a:t>
            </a:r>
            <a:r>
              <a:rPr lang="pt-BR" dirty="0"/>
              <a:t> ?</a:t>
            </a:r>
            <a:r>
              <a:rPr lang="pt-BR" dirty="0" err="1"/>
              <a:t>areaT</a:t>
            </a:r>
            <a:r>
              <a:rPr lang="pt-BR" dirty="0"/>
              <a:t> . </a:t>
            </a:r>
          </a:p>
          <a:p>
            <a:pPr marL="457200" lvl="1" indent="0">
              <a:buNone/>
            </a:pPr>
            <a:r>
              <a:rPr lang="pt-BR" dirty="0"/>
              <a:t>?cidade </a:t>
            </a:r>
            <a:r>
              <a:rPr lang="pt-BR" dirty="0" err="1"/>
              <a:t>rdfs:label</a:t>
            </a:r>
            <a:r>
              <a:rPr lang="pt-BR" dirty="0"/>
              <a:t> "Brasília"@</a:t>
            </a:r>
            <a:r>
              <a:rPr lang="pt-BR" dirty="0" err="1"/>
              <a:t>pt</a:t>
            </a:r>
            <a:r>
              <a:rPr lang="pt-BR" dirty="0"/>
              <a:t> . } </a:t>
            </a:r>
          </a:p>
          <a:p>
            <a:endParaRPr lang="pt-BR" dirty="0"/>
          </a:p>
          <a:p>
            <a:r>
              <a:rPr lang="pt-BR" dirty="0"/>
              <a:t>Quer fazer? Acesse http://pt.dbpedia.org/sparql</a:t>
            </a:r>
            <a:endParaRPr lang="en-US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1937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Alguns </a:t>
            </a:r>
            <a:r>
              <a:rPr lang="pt-BR" dirty="0" err="1"/>
              <a:t>endpoints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Dbpedia</a:t>
            </a:r>
            <a:r>
              <a:rPr lang="pt-BR" dirty="0"/>
              <a:t> </a:t>
            </a:r>
          </a:p>
          <a:p>
            <a:r>
              <a:rPr lang="pt-BR" dirty="0" err="1"/>
              <a:t>Geonames</a:t>
            </a:r>
            <a:r>
              <a:rPr lang="pt-BR" dirty="0"/>
              <a:t> </a:t>
            </a:r>
          </a:p>
          <a:p>
            <a:r>
              <a:rPr lang="pt-BR" dirty="0" err="1"/>
              <a:t>Freebase</a:t>
            </a:r>
            <a:r>
              <a:rPr lang="pt-BR" dirty="0"/>
              <a:t> </a:t>
            </a:r>
          </a:p>
          <a:p>
            <a:r>
              <a:rPr lang="pt-BR" dirty="0"/>
              <a:t>DBLP </a:t>
            </a:r>
          </a:p>
          <a:p>
            <a:r>
              <a:rPr lang="pt-BR" dirty="0"/>
              <a:t>Data.gov.uk </a:t>
            </a:r>
          </a:p>
          <a:p>
            <a:r>
              <a:rPr lang="pt-BR" dirty="0"/>
              <a:t>BBC </a:t>
            </a:r>
          </a:p>
          <a:p>
            <a:r>
              <a:rPr lang="pt-BR" dirty="0" err="1"/>
              <a:t>MusicBrainz</a:t>
            </a:r>
            <a:r>
              <a:rPr lang="pt-BR" dirty="0"/>
              <a:t> </a:t>
            </a:r>
          </a:p>
          <a:p>
            <a:r>
              <a:rPr lang="pt-BR" dirty="0"/>
              <a:t>http://www4.wiwiss.fu-berlin.de/lodcloud/state/</a:t>
            </a:r>
            <a:endParaRPr lang="en-US" dirty="0"/>
          </a:p>
        </p:txBody>
      </p:sp>
      <p:pic>
        <p:nvPicPr>
          <p:cNvPr id="4" name="Picture 2" descr="https://upload.wikimedia.org/wikipedia/commons/thumb/0/08/LOD_Cloud_2014.svg/1024px-LOD_Cloud_2014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825499"/>
            <a:ext cx="6329679" cy="41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0463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0D4C7-D0E6-4CDB-9F67-25FC49D8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919E5-2C6F-4347-97D9-201FDD185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542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pt-BR" dirty="0" err="1"/>
              <a:t>Áreas</a:t>
            </a:r>
            <a:r>
              <a:rPr lang="en-GB" altLang="pt-BR" dirty="0"/>
              <a:t> de </a:t>
            </a:r>
            <a:r>
              <a:rPr lang="en-GB" altLang="pt-BR" dirty="0" err="1"/>
              <a:t>aplicações</a:t>
            </a:r>
            <a:r>
              <a:rPr lang="en-GB" altLang="pt-BR" dirty="0"/>
              <a:t> de </a:t>
            </a:r>
            <a:r>
              <a:rPr lang="en-GB" altLang="pt-BR" dirty="0" err="1"/>
              <a:t>Ontologias</a:t>
            </a:r>
            <a:endParaRPr lang="en-GB" altLang="pt-BR" dirty="0"/>
          </a:p>
        </p:txBody>
      </p:sp>
      <p:sp>
        <p:nvSpPr>
          <p:cNvPr id="112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altLang="pt-BR" sz="2600" dirty="0"/>
              <a:t>e-Science, </a:t>
            </a:r>
            <a:r>
              <a:rPr lang="en-GB" altLang="pt-BR" sz="2600" dirty="0" err="1"/>
              <a:t>Bioinformática</a:t>
            </a:r>
            <a:endParaRPr lang="en-GB" altLang="pt-BR" sz="2600" dirty="0"/>
          </a:p>
          <a:p>
            <a:pPr lvl="1"/>
            <a:r>
              <a:rPr lang="en-US" altLang="pt-BR" sz="2600" dirty="0"/>
              <a:t>Open Biomedical Ontologies Consortium</a:t>
            </a:r>
            <a:r>
              <a:rPr lang="en-GB" altLang="pt-BR" sz="2600" dirty="0"/>
              <a:t> (GO, MGED)</a:t>
            </a:r>
          </a:p>
        </p:txBody>
      </p:sp>
      <p:pic>
        <p:nvPicPr>
          <p:cNvPr id="1120260" name="Picture 4" descr="figure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3" y="2789909"/>
            <a:ext cx="4793082" cy="387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026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86" y="3092117"/>
            <a:ext cx="4843486" cy="357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948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0259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pt-BR" dirty="0" err="1"/>
              <a:t>Áreas</a:t>
            </a:r>
            <a:r>
              <a:rPr lang="en-GB" altLang="pt-BR" dirty="0"/>
              <a:t> de </a:t>
            </a:r>
            <a:r>
              <a:rPr lang="en-GB" altLang="pt-BR" dirty="0" err="1"/>
              <a:t>aplicações</a:t>
            </a:r>
            <a:r>
              <a:rPr lang="en-GB" altLang="pt-BR" dirty="0"/>
              <a:t> de </a:t>
            </a:r>
            <a:r>
              <a:rPr lang="en-GB" altLang="pt-BR" dirty="0" err="1"/>
              <a:t>Ontologias</a:t>
            </a:r>
            <a:endParaRPr lang="en-GB" altLang="pt-BR" dirty="0"/>
          </a:p>
        </p:txBody>
      </p:sp>
      <p:sp>
        <p:nvSpPr>
          <p:cNvPr id="112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1" y="1600201"/>
            <a:ext cx="7775575" cy="4583113"/>
          </a:xfrm>
        </p:spPr>
        <p:txBody>
          <a:bodyPr>
            <a:normAutofit/>
          </a:bodyPr>
          <a:lstStyle/>
          <a:p>
            <a:r>
              <a:rPr lang="en-GB" altLang="pt-BR" sz="2600" dirty="0" err="1"/>
              <a:t>Medicina</a:t>
            </a:r>
            <a:endParaRPr lang="en-GB" altLang="pt-BR" sz="2600" dirty="0"/>
          </a:p>
        </p:txBody>
      </p:sp>
      <p:pic>
        <p:nvPicPr>
          <p:cNvPr id="11223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1988937"/>
            <a:ext cx="5658426" cy="3997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2309" name="Group 5"/>
          <p:cNvGrpSpPr>
            <a:grpSpLocks/>
          </p:cNvGrpSpPr>
          <p:nvPr/>
        </p:nvGrpSpPr>
        <p:grpSpPr bwMode="auto">
          <a:xfrm>
            <a:off x="1323474" y="2093495"/>
            <a:ext cx="5051928" cy="3750093"/>
            <a:chOff x="406" y="1968"/>
            <a:chExt cx="2650" cy="1713"/>
          </a:xfrm>
        </p:grpSpPr>
        <p:pic>
          <p:nvPicPr>
            <p:cNvPr id="1122310" name="Picture 6" descr="photo_cerveau1-r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68"/>
              <a:ext cx="2397" cy="1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22311" name="Group 7"/>
            <p:cNvGrpSpPr>
              <a:grpSpLocks/>
            </p:cNvGrpSpPr>
            <p:nvPr/>
          </p:nvGrpSpPr>
          <p:grpSpPr bwMode="auto">
            <a:xfrm>
              <a:off x="1488" y="2048"/>
              <a:ext cx="1289" cy="1322"/>
              <a:chOff x="2450" y="266"/>
              <a:chExt cx="2944" cy="3169"/>
            </a:xfrm>
          </p:grpSpPr>
          <p:sp>
            <p:nvSpPr>
              <p:cNvPr id="1122312" name="Freeform 8"/>
              <p:cNvSpPr>
                <a:spLocks/>
              </p:cNvSpPr>
              <p:nvPr/>
            </p:nvSpPr>
            <p:spPr bwMode="auto">
              <a:xfrm>
                <a:off x="2450" y="266"/>
                <a:ext cx="2901" cy="3169"/>
              </a:xfrm>
              <a:custGeom>
                <a:avLst/>
                <a:gdLst>
                  <a:gd name="T0" fmla="*/ 0 w 2901"/>
                  <a:gd name="T1" fmla="*/ 261 h 3169"/>
                  <a:gd name="T2" fmla="*/ 97 w 2901"/>
                  <a:gd name="T3" fmla="*/ 407 h 3169"/>
                  <a:gd name="T4" fmla="*/ 166 w 2901"/>
                  <a:gd name="T5" fmla="*/ 477 h 3169"/>
                  <a:gd name="T6" fmla="*/ 333 w 2901"/>
                  <a:gd name="T7" fmla="*/ 636 h 3169"/>
                  <a:gd name="T8" fmla="*/ 388 w 2901"/>
                  <a:gd name="T9" fmla="*/ 685 h 3169"/>
                  <a:gd name="T10" fmla="*/ 499 w 2901"/>
                  <a:gd name="T11" fmla="*/ 858 h 3169"/>
                  <a:gd name="T12" fmla="*/ 562 w 2901"/>
                  <a:gd name="T13" fmla="*/ 962 h 3169"/>
                  <a:gd name="T14" fmla="*/ 638 w 2901"/>
                  <a:gd name="T15" fmla="*/ 1164 h 3169"/>
                  <a:gd name="T16" fmla="*/ 569 w 2901"/>
                  <a:gd name="T17" fmla="*/ 1372 h 3169"/>
                  <a:gd name="T18" fmla="*/ 652 w 2901"/>
                  <a:gd name="T19" fmla="*/ 1726 h 3169"/>
                  <a:gd name="T20" fmla="*/ 805 w 2901"/>
                  <a:gd name="T21" fmla="*/ 2010 h 3169"/>
                  <a:gd name="T22" fmla="*/ 833 w 2901"/>
                  <a:gd name="T23" fmla="*/ 2253 h 3169"/>
                  <a:gd name="T24" fmla="*/ 909 w 2901"/>
                  <a:gd name="T25" fmla="*/ 2357 h 3169"/>
                  <a:gd name="T26" fmla="*/ 1103 w 2901"/>
                  <a:gd name="T27" fmla="*/ 2475 h 3169"/>
                  <a:gd name="T28" fmla="*/ 1117 w 2901"/>
                  <a:gd name="T29" fmla="*/ 2538 h 3169"/>
                  <a:gd name="T30" fmla="*/ 1297 w 2901"/>
                  <a:gd name="T31" fmla="*/ 2697 h 3169"/>
                  <a:gd name="T32" fmla="*/ 1429 w 2901"/>
                  <a:gd name="T33" fmla="*/ 2857 h 3169"/>
                  <a:gd name="T34" fmla="*/ 1603 w 2901"/>
                  <a:gd name="T35" fmla="*/ 2982 h 3169"/>
                  <a:gd name="T36" fmla="*/ 1804 w 2901"/>
                  <a:gd name="T37" fmla="*/ 3079 h 3169"/>
                  <a:gd name="T38" fmla="*/ 1873 w 2901"/>
                  <a:gd name="T39" fmla="*/ 3121 h 3169"/>
                  <a:gd name="T40" fmla="*/ 2387 w 2901"/>
                  <a:gd name="T41" fmla="*/ 3037 h 3169"/>
                  <a:gd name="T42" fmla="*/ 2630 w 2901"/>
                  <a:gd name="T43" fmla="*/ 2940 h 3169"/>
                  <a:gd name="T44" fmla="*/ 2880 w 2901"/>
                  <a:gd name="T45" fmla="*/ 2614 h 3169"/>
                  <a:gd name="T46" fmla="*/ 2859 w 2901"/>
                  <a:gd name="T47" fmla="*/ 2156 h 3169"/>
                  <a:gd name="T48" fmla="*/ 2790 w 2901"/>
                  <a:gd name="T49" fmla="*/ 1878 h 3169"/>
                  <a:gd name="T50" fmla="*/ 2672 w 2901"/>
                  <a:gd name="T51" fmla="*/ 1566 h 3169"/>
                  <a:gd name="T52" fmla="*/ 2491 w 2901"/>
                  <a:gd name="T53" fmla="*/ 1240 h 3169"/>
                  <a:gd name="T54" fmla="*/ 2234 w 2901"/>
                  <a:gd name="T55" fmla="*/ 935 h 3169"/>
                  <a:gd name="T56" fmla="*/ 2033 w 2901"/>
                  <a:gd name="T57" fmla="*/ 726 h 3169"/>
                  <a:gd name="T58" fmla="*/ 1818 w 2901"/>
                  <a:gd name="T59" fmla="*/ 581 h 3169"/>
                  <a:gd name="T60" fmla="*/ 1644 w 2901"/>
                  <a:gd name="T61" fmla="*/ 504 h 3169"/>
                  <a:gd name="T62" fmla="*/ 1436 w 2901"/>
                  <a:gd name="T63" fmla="*/ 366 h 3169"/>
                  <a:gd name="T64" fmla="*/ 1089 w 2901"/>
                  <a:gd name="T65" fmla="*/ 199 h 3169"/>
                  <a:gd name="T66" fmla="*/ 263 w 2901"/>
                  <a:gd name="T67" fmla="*/ 53 h 3169"/>
                  <a:gd name="T68" fmla="*/ 34 w 2901"/>
                  <a:gd name="T69" fmla="*/ 74 h 3169"/>
                  <a:gd name="T70" fmla="*/ 21 w 2901"/>
                  <a:gd name="T71" fmla="*/ 178 h 3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01" h="3169">
                    <a:moveTo>
                      <a:pt x="55" y="67"/>
                    </a:moveTo>
                    <a:cubicBezTo>
                      <a:pt x="89" y="4"/>
                      <a:pt x="14" y="221"/>
                      <a:pt x="0" y="261"/>
                    </a:cubicBezTo>
                    <a:cubicBezTo>
                      <a:pt x="4" y="296"/>
                      <a:pt x="0" y="349"/>
                      <a:pt x="34" y="372"/>
                    </a:cubicBezTo>
                    <a:cubicBezTo>
                      <a:pt x="54" y="385"/>
                      <a:pt x="97" y="407"/>
                      <a:pt x="97" y="407"/>
                    </a:cubicBezTo>
                    <a:cubicBezTo>
                      <a:pt x="106" y="421"/>
                      <a:pt x="116" y="435"/>
                      <a:pt x="125" y="449"/>
                    </a:cubicBezTo>
                    <a:cubicBezTo>
                      <a:pt x="134" y="463"/>
                      <a:pt x="166" y="477"/>
                      <a:pt x="166" y="477"/>
                    </a:cubicBezTo>
                    <a:cubicBezTo>
                      <a:pt x="180" y="517"/>
                      <a:pt x="259" y="577"/>
                      <a:pt x="298" y="601"/>
                    </a:cubicBezTo>
                    <a:cubicBezTo>
                      <a:pt x="335" y="657"/>
                      <a:pt x="286" y="589"/>
                      <a:pt x="333" y="636"/>
                    </a:cubicBezTo>
                    <a:cubicBezTo>
                      <a:pt x="339" y="642"/>
                      <a:pt x="341" y="651"/>
                      <a:pt x="347" y="657"/>
                    </a:cubicBezTo>
                    <a:cubicBezTo>
                      <a:pt x="359" y="668"/>
                      <a:pt x="388" y="685"/>
                      <a:pt x="388" y="685"/>
                    </a:cubicBezTo>
                    <a:cubicBezTo>
                      <a:pt x="403" y="731"/>
                      <a:pt x="383" y="681"/>
                      <a:pt x="416" y="726"/>
                    </a:cubicBezTo>
                    <a:cubicBezTo>
                      <a:pt x="448" y="770"/>
                      <a:pt x="459" y="817"/>
                      <a:pt x="499" y="858"/>
                    </a:cubicBezTo>
                    <a:cubicBezTo>
                      <a:pt x="511" y="895"/>
                      <a:pt x="502" y="873"/>
                      <a:pt x="534" y="921"/>
                    </a:cubicBezTo>
                    <a:cubicBezTo>
                      <a:pt x="543" y="935"/>
                      <a:pt x="562" y="962"/>
                      <a:pt x="562" y="962"/>
                    </a:cubicBezTo>
                    <a:cubicBezTo>
                      <a:pt x="577" y="1007"/>
                      <a:pt x="584" y="1053"/>
                      <a:pt x="617" y="1087"/>
                    </a:cubicBezTo>
                    <a:cubicBezTo>
                      <a:pt x="625" y="1112"/>
                      <a:pt x="630" y="1139"/>
                      <a:pt x="638" y="1164"/>
                    </a:cubicBezTo>
                    <a:cubicBezTo>
                      <a:pt x="633" y="1212"/>
                      <a:pt x="629" y="1249"/>
                      <a:pt x="603" y="1289"/>
                    </a:cubicBezTo>
                    <a:cubicBezTo>
                      <a:pt x="593" y="1320"/>
                      <a:pt x="579" y="1342"/>
                      <a:pt x="569" y="1372"/>
                    </a:cubicBezTo>
                    <a:cubicBezTo>
                      <a:pt x="570" y="1402"/>
                      <a:pt x="563" y="1580"/>
                      <a:pt x="597" y="1642"/>
                    </a:cubicBezTo>
                    <a:cubicBezTo>
                      <a:pt x="610" y="1666"/>
                      <a:pt x="643" y="1699"/>
                      <a:pt x="652" y="1726"/>
                    </a:cubicBezTo>
                    <a:cubicBezTo>
                      <a:pt x="675" y="1793"/>
                      <a:pt x="694" y="1886"/>
                      <a:pt x="756" y="1927"/>
                    </a:cubicBezTo>
                    <a:cubicBezTo>
                      <a:pt x="766" y="1958"/>
                      <a:pt x="782" y="1987"/>
                      <a:pt x="805" y="2010"/>
                    </a:cubicBezTo>
                    <a:cubicBezTo>
                      <a:pt x="822" y="2061"/>
                      <a:pt x="815" y="2038"/>
                      <a:pt x="826" y="2080"/>
                    </a:cubicBezTo>
                    <a:cubicBezTo>
                      <a:pt x="828" y="2138"/>
                      <a:pt x="829" y="2195"/>
                      <a:pt x="833" y="2253"/>
                    </a:cubicBezTo>
                    <a:cubicBezTo>
                      <a:pt x="833" y="2258"/>
                      <a:pt x="842" y="2295"/>
                      <a:pt x="846" y="2302"/>
                    </a:cubicBezTo>
                    <a:cubicBezTo>
                      <a:pt x="864" y="2329"/>
                      <a:pt x="885" y="2340"/>
                      <a:pt x="909" y="2357"/>
                    </a:cubicBezTo>
                    <a:cubicBezTo>
                      <a:pt x="952" y="2388"/>
                      <a:pt x="988" y="2432"/>
                      <a:pt x="1041" y="2447"/>
                    </a:cubicBezTo>
                    <a:cubicBezTo>
                      <a:pt x="1074" y="2469"/>
                      <a:pt x="1054" y="2459"/>
                      <a:pt x="1103" y="2475"/>
                    </a:cubicBezTo>
                    <a:cubicBezTo>
                      <a:pt x="1110" y="2477"/>
                      <a:pt x="1124" y="2482"/>
                      <a:pt x="1124" y="2482"/>
                    </a:cubicBezTo>
                    <a:cubicBezTo>
                      <a:pt x="1137" y="2495"/>
                      <a:pt x="1104" y="2525"/>
                      <a:pt x="1117" y="2538"/>
                    </a:cubicBezTo>
                    <a:cubicBezTo>
                      <a:pt x="1137" y="2558"/>
                      <a:pt x="1143" y="2584"/>
                      <a:pt x="1166" y="2607"/>
                    </a:cubicBezTo>
                    <a:cubicBezTo>
                      <a:pt x="1181" y="2651"/>
                      <a:pt x="1259" y="2670"/>
                      <a:pt x="1297" y="2697"/>
                    </a:cubicBezTo>
                    <a:cubicBezTo>
                      <a:pt x="1311" y="2740"/>
                      <a:pt x="1335" y="2766"/>
                      <a:pt x="1367" y="2794"/>
                    </a:cubicBezTo>
                    <a:cubicBezTo>
                      <a:pt x="1381" y="2806"/>
                      <a:pt x="1412" y="2840"/>
                      <a:pt x="1429" y="2857"/>
                    </a:cubicBezTo>
                    <a:cubicBezTo>
                      <a:pt x="1454" y="2883"/>
                      <a:pt x="1491" y="2899"/>
                      <a:pt x="1520" y="2919"/>
                    </a:cubicBezTo>
                    <a:cubicBezTo>
                      <a:pt x="1547" y="2937"/>
                      <a:pt x="1574" y="2972"/>
                      <a:pt x="1603" y="2982"/>
                    </a:cubicBezTo>
                    <a:cubicBezTo>
                      <a:pt x="1638" y="3017"/>
                      <a:pt x="1686" y="3045"/>
                      <a:pt x="1735" y="3058"/>
                    </a:cubicBezTo>
                    <a:cubicBezTo>
                      <a:pt x="1758" y="3064"/>
                      <a:pt x="1804" y="3079"/>
                      <a:pt x="1804" y="3079"/>
                    </a:cubicBezTo>
                    <a:cubicBezTo>
                      <a:pt x="1835" y="3125"/>
                      <a:pt x="1815" y="3121"/>
                      <a:pt x="1846" y="3121"/>
                    </a:cubicBezTo>
                    <a:cubicBezTo>
                      <a:pt x="1791" y="3169"/>
                      <a:pt x="1852" y="3128"/>
                      <a:pt x="1873" y="3121"/>
                    </a:cubicBezTo>
                    <a:cubicBezTo>
                      <a:pt x="1928" y="3155"/>
                      <a:pt x="2115" y="3112"/>
                      <a:pt x="2186" y="3107"/>
                    </a:cubicBezTo>
                    <a:cubicBezTo>
                      <a:pt x="2252" y="3080"/>
                      <a:pt x="2317" y="3051"/>
                      <a:pt x="2387" y="3037"/>
                    </a:cubicBezTo>
                    <a:cubicBezTo>
                      <a:pt x="2425" y="3012"/>
                      <a:pt x="2481" y="3011"/>
                      <a:pt x="2526" y="3003"/>
                    </a:cubicBezTo>
                    <a:cubicBezTo>
                      <a:pt x="2553" y="2967"/>
                      <a:pt x="2598" y="2972"/>
                      <a:pt x="2630" y="2940"/>
                    </a:cubicBezTo>
                    <a:cubicBezTo>
                      <a:pt x="2655" y="2915"/>
                      <a:pt x="2744" y="2882"/>
                      <a:pt x="2762" y="2850"/>
                    </a:cubicBezTo>
                    <a:cubicBezTo>
                      <a:pt x="2798" y="2788"/>
                      <a:pt x="2842" y="2675"/>
                      <a:pt x="2880" y="2614"/>
                    </a:cubicBezTo>
                    <a:cubicBezTo>
                      <a:pt x="2893" y="2551"/>
                      <a:pt x="2844" y="2432"/>
                      <a:pt x="2880" y="2378"/>
                    </a:cubicBezTo>
                    <a:cubicBezTo>
                      <a:pt x="2901" y="2275"/>
                      <a:pt x="2852" y="2225"/>
                      <a:pt x="2859" y="2156"/>
                    </a:cubicBezTo>
                    <a:cubicBezTo>
                      <a:pt x="2846" y="2116"/>
                      <a:pt x="2814" y="1990"/>
                      <a:pt x="2790" y="1955"/>
                    </a:cubicBezTo>
                    <a:cubicBezTo>
                      <a:pt x="2782" y="1924"/>
                      <a:pt x="2791" y="1913"/>
                      <a:pt x="2790" y="1878"/>
                    </a:cubicBezTo>
                    <a:cubicBezTo>
                      <a:pt x="2793" y="1850"/>
                      <a:pt x="2775" y="1805"/>
                      <a:pt x="2755" y="1753"/>
                    </a:cubicBezTo>
                    <a:cubicBezTo>
                      <a:pt x="2755" y="1684"/>
                      <a:pt x="2677" y="1635"/>
                      <a:pt x="2672" y="1566"/>
                    </a:cubicBezTo>
                    <a:cubicBezTo>
                      <a:pt x="2665" y="1456"/>
                      <a:pt x="2615" y="1457"/>
                      <a:pt x="2588" y="1351"/>
                    </a:cubicBezTo>
                    <a:cubicBezTo>
                      <a:pt x="2581" y="1322"/>
                      <a:pt x="2510" y="1262"/>
                      <a:pt x="2491" y="1240"/>
                    </a:cubicBezTo>
                    <a:cubicBezTo>
                      <a:pt x="2457" y="1200"/>
                      <a:pt x="2443" y="1147"/>
                      <a:pt x="2401" y="1115"/>
                    </a:cubicBezTo>
                    <a:cubicBezTo>
                      <a:pt x="2334" y="1065"/>
                      <a:pt x="2300" y="979"/>
                      <a:pt x="2234" y="935"/>
                    </a:cubicBezTo>
                    <a:cubicBezTo>
                      <a:pt x="2215" y="922"/>
                      <a:pt x="2207" y="891"/>
                      <a:pt x="2186" y="879"/>
                    </a:cubicBezTo>
                    <a:cubicBezTo>
                      <a:pt x="2115" y="839"/>
                      <a:pt x="2114" y="742"/>
                      <a:pt x="2033" y="726"/>
                    </a:cubicBezTo>
                    <a:cubicBezTo>
                      <a:pt x="2006" y="707"/>
                      <a:pt x="1975" y="687"/>
                      <a:pt x="1943" y="678"/>
                    </a:cubicBezTo>
                    <a:cubicBezTo>
                      <a:pt x="1874" y="634"/>
                      <a:pt x="1899" y="597"/>
                      <a:pt x="1818" y="581"/>
                    </a:cubicBezTo>
                    <a:cubicBezTo>
                      <a:pt x="1802" y="573"/>
                      <a:pt x="1729" y="568"/>
                      <a:pt x="1714" y="560"/>
                    </a:cubicBezTo>
                    <a:cubicBezTo>
                      <a:pt x="1699" y="552"/>
                      <a:pt x="1644" y="504"/>
                      <a:pt x="1644" y="504"/>
                    </a:cubicBezTo>
                    <a:cubicBezTo>
                      <a:pt x="1617" y="463"/>
                      <a:pt x="1602" y="433"/>
                      <a:pt x="1554" y="421"/>
                    </a:cubicBezTo>
                    <a:cubicBezTo>
                      <a:pt x="1524" y="401"/>
                      <a:pt x="1466" y="386"/>
                      <a:pt x="1436" y="366"/>
                    </a:cubicBezTo>
                    <a:cubicBezTo>
                      <a:pt x="1410" y="328"/>
                      <a:pt x="1388" y="330"/>
                      <a:pt x="1339" y="296"/>
                    </a:cubicBezTo>
                    <a:cubicBezTo>
                      <a:pt x="1265" y="244"/>
                      <a:pt x="1178" y="221"/>
                      <a:pt x="1089" y="199"/>
                    </a:cubicBezTo>
                    <a:cubicBezTo>
                      <a:pt x="1060" y="178"/>
                      <a:pt x="1006" y="201"/>
                      <a:pt x="971" y="192"/>
                    </a:cubicBezTo>
                    <a:cubicBezTo>
                      <a:pt x="755" y="80"/>
                      <a:pt x="548" y="56"/>
                      <a:pt x="263" y="53"/>
                    </a:cubicBezTo>
                    <a:cubicBezTo>
                      <a:pt x="183" y="44"/>
                      <a:pt x="200" y="0"/>
                      <a:pt x="118" y="5"/>
                    </a:cubicBezTo>
                    <a:cubicBezTo>
                      <a:pt x="88" y="11"/>
                      <a:pt x="47" y="46"/>
                      <a:pt x="34" y="74"/>
                    </a:cubicBezTo>
                    <a:cubicBezTo>
                      <a:pt x="21" y="102"/>
                      <a:pt x="43" y="154"/>
                      <a:pt x="41" y="171"/>
                    </a:cubicBezTo>
                    <a:cubicBezTo>
                      <a:pt x="37" y="177"/>
                      <a:pt x="21" y="185"/>
                      <a:pt x="21" y="178"/>
                    </a:cubicBezTo>
                    <a:cubicBezTo>
                      <a:pt x="21" y="168"/>
                      <a:pt x="27" y="4"/>
                      <a:pt x="55" y="67"/>
                    </a:cubicBezTo>
                    <a:close/>
                  </a:path>
                </a:pathLst>
              </a:custGeom>
              <a:solidFill>
                <a:srgbClr val="CCFF66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22313" name="Text Box 9"/>
              <p:cNvSpPr txBox="1">
                <a:spLocks noChangeArrowheads="1"/>
              </p:cNvSpPr>
              <p:nvPr/>
            </p:nvSpPr>
            <p:spPr bwMode="auto">
              <a:xfrm>
                <a:off x="2640" y="1678"/>
                <a:ext cx="2754" cy="6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fr-FR" altLang="pt-BR" sz="2400">
                    <a:latin typeface="Arial" panose="020B0604020202020204" pitchFamily="34" charset="0"/>
                  </a:rPr>
                  <a:t>Frontal Lobe</a:t>
                </a:r>
              </a:p>
            </p:txBody>
          </p:sp>
        </p:grpSp>
        <p:grpSp>
          <p:nvGrpSpPr>
            <p:cNvPr id="1122314" name="Group 10"/>
            <p:cNvGrpSpPr>
              <a:grpSpLocks/>
            </p:cNvGrpSpPr>
            <p:nvPr/>
          </p:nvGrpSpPr>
          <p:grpSpPr bwMode="auto">
            <a:xfrm>
              <a:off x="861" y="2830"/>
              <a:ext cx="1400" cy="651"/>
              <a:chOff x="1439" y="2640"/>
              <a:chExt cx="2468" cy="1178"/>
            </a:xfrm>
          </p:grpSpPr>
          <p:sp>
            <p:nvSpPr>
              <p:cNvPr id="1122315" name="Freeform 11"/>
              <p:cNvSpPr>
                <a:spLocks/>
              </p:cNvSpPr>
              <p:nvPr/>
            </p:nvSpPr>
            <p:spPr bwMode="auto">
              <a:xfrm>
                <a:off x="1632" y="2640"/>
                <a:ext cx="2072" cy="1178"/>
              </a:xfrm>
              <a:custGeom>
                <a:avLst/>
                <a:gdLst>
                  <a:gd name="T0" fmla="*/ 376 w 2072"/>
                  <a:gd name="T1" fmla="*/ 24 h 1178"/>
                  <a:gd name="T2" fmla="*/ 464 w 2072"/>
                  <a:gd name="T3" fmla="*/ 16 h 1178"/>
                  <a:gd name="T4" fmla="*/ 620 w 2072"/>
                  <a:gd name="T5" fmla="*/ 5 h 1178"/>
                  <a:gd name="T6" fmla="*/ 813 w 2072"/>
                  <a:gd name="T7" fmla="*/ 46 h 1178"/>
                  <a:gd name="T8" fmla="*/ 915 w 2072"/>
                  <a:gd name="T9" fmla="*/ 72 h 1178"/>
                  <a:gd name="T10" fmla="*/ 957 w 2072"/>
                  <a:gd name="T11" fmla="*/ 94 h 1178"/>
                  <a:gd name="T12" fmla="*/ 1070 w 2072"/>
                  <a:gd name="T13" fmla="*/ 187 h 1178"/>
                  <a:gd name="T14" fmla="*/ 1113 w 2072"/>
                  <a:gd name="T15" fmla="*/ 229 h 1178"/>
                  <a:gd name="T16" fmla="*/ 1123 w 2072"/>
                  <a:gd name="T17" fmla="*/ 245 h 1178"/>
                  <a:gd name="T18" fmla="*/ 1177 w 2072"/>
                  <a:gd name="T19" fmla="*/ 229 h 1178"/>
                  <a:gd name="T20" fmla="*/ 1263 w 2072"/>
                  <a:gd name="T21" fmla="*/ 297 h 1178"/>
                  <a:gd name="T22" fmla="*/ 1300 w 2072"/>
                  <a:gd name="T23" fmla="*/ 361 h 1178"/>
                  <a:gd name="T24" fmla="*/ 1290 w 2072"/>
                  <a:gd name="T25" fmla="*/ 376 h 1178"/>
                  <a:gd name="T26" fmla="*/ 1482 w 2072"/>
                  <a:gd name="T27" fmla="*/ 318 h 1178"/>
                  <a:gd name="T28" fmla="*/ 1562 w 2072"/>
                  <a:gd name="T29" fmla="*/ 340 h 1178"/>
                  <a:gd name="T30" fmla="*/ 1718 w 2072"/>
                  <a:gd name="T31" fmla="*/ 439 h 1178"/>
                  <a:gd name="T32" fmla="*/ 1755 w 2072"/>
                  <a:gd name="T33" fmla="*/ 481 h 1178"/>
                  <a:gd name="T34" fmla="*/ 1799 w 2072"/>
                  <a:gd name="T35" fmla="*/ 528 h 1178"/>
                  <a:gd name="T36" fmla="*/ 1836 w 2072"/>
                  <a:gd name="T37" fmla="*/ 554 h 1178"/>
                  <a:gd name="T38" fmla="*/ 1868 w 2072"/>
                  <a:gd name="T39" fmla="*/ 601 h 1178"/>
                  <a:gd name="T40" fmla="*/ 1916 w 2072"/>
                  <a:gd name="T41" fmla="*/ 632 h 1178"/>
                  <a:gd name="T42" fmla="*/ 1948 w 2072"/>
                  <a:gd name="T43" fmla="*/ 643 h 1178"/>
                  <a:gd name="T44" fmla="*/ 1965 w 2072"/>
                  <a:gd name="T45" fmla="*/ 648 h 1178"/>
                  <a:gd name="T46" fmla="*/ 1992 w 2072"/>
                  <a:gd name="T47" fmla="*/ 680 h 1178"/>
                  <a:gd name="T48" fmla="*/ 1997 w 2072"/>
                  <a:gd name="T49" fmla="*/ 701 h 1178"/>
                  <a:gd name="T50" fmla="*/ 2007 w 2072"/>
                  <a:gd name="T51" fmla="*/ 716 h 1178"/>
                  <a:gd name="T52" fmla="*/ 2029 w 2072"/>
                  <a:gd name="T53" fmla="*/ 764 h 1178"/>
                  <a:gd name="T54" fmla="*/ 2050 w 2072"/>
                  <a:gd name="T55" fmla="*/ 816 h 1178"/>
                  <a:gd name="T56" fmla="*/ 2029 w 2072"/>
                  <a:gd name="T57" fmla="*/ 968 h 1178"/>
                  <a:gd name="T58" fmla="*/ 1976 w 2072"/>
                  <a:gd name="T59" fmla="*/ 1031 h 1178"/>
                  <a:gd name="T60" fmla="*/ 1954 w 2072"/>
                  <a:gd name="T61" fmla="*/ 1072 h 1178"/>
                  <a:gd name="T62" fmla="*/ 1868 w 2072"/>
                  <a:gd name="T63" fmla="*/ 1083 h 1178"/>
                  <a:gd name="T64" fmla="*/ 1772 w 2072"/>
                  <a:gd name="T65" fmla="*/ 1104 h 1178"/>
                  <a:gd name="T66" fmla="*/ 1644 w 2072"/>
                  <a:gd name="T67" fmla="*/ 1115 h 1178"/>
                  <a:gd name="T68" fmla="*/ 1547 w 2072"/>
                  <a:gd name="T69" fmla="*/ 1136 h 1178"/>
                  <a:gd name="T70" fmla="*/ 1162 w 2072"/>
                  <a:gd name="T71" fmla="*/ 1136 h 1178"/>
                  <a:gd name="T72" fmla="*/ 1069 w 2072"/>
                  <a:gd name="T73" fmla="*/ 1171 h 1178"/>
                  <a:gd name="T74" fmla="*/ 911 w 2072"/>
                  <a:gd name="T75" fmla="*/ 1076 h 1178"/>
                  <a:gd name="T76" fmla="*/ 770 w 2072"/>
                  <a:gd name="T77" fmla="*/ 994 h 1178"/>
                  <a:gd name="T78" fmla="*/ 283 w 2072"/>
                  <a:gd name="T79" fmla="*/ 910 h 1178"/>
                  <a:gd name="T80" fmla="*/ 175 w 2072"/>
                  <a:gd name="T81" fmla="*/ 869 h 1178"/>
                  <a:gd name="T82" fmla="*/ 154 w 2072"/>
                  <a:gd name="T83" fmla="*/ 832 h 1178"/>
                  <a:gd name="T84" fmla="*/ 122 w 2072"/>
                  <a:gd name="T85" fmla="*/ 805 h 1178"/>
                  <a:gd name="T86" fmla="*/ 111 w 2072"/>
                  <a:gd name="T87" fmla="*/ 790 h 1178"/>
                  <a:gd name="T88" fmla="*/ 79 w 2072"/>
                  <a:gd name="T89" fmla="*/ 769 h 1178"/>
                  <a:gd name="T90" fmla="*/ 57 w 2072"/>
                  <a:gd name="T91" fmla="*/ 743 h 1178"/>
                  <a:gd name="T92" fmla="*/ 52 w 2072"/>
                  <a:gd name="T93" fmla="*/ 727 h 1178"/>
                  <a:gd name="T94" fmla="*/ 15 w 2072"/>
                  <a:gd name="T95" fmla="*/ 675 h 1178"/>
                  <a:gd name="T96" fmla="*/ 25 w 2072"/>
                  <a:gd name="T97" fmla="*/ 638 h 1178"/>
                  <a:gd name="T98" fmla="*/ 68 w 2072"/>
                  <a:gd name="T99" fmla="*/ 564 h 1178"/>
                  <a:gd name="T100" fmla="*/ 100 w 2072"/>
                  <a:gd name="T101" fmla="*/ 491 h 1178"/>
                  <a:gd name="T102" fmla="*/ 122 w 2072"/>
                  <a:gd name="T103" fmla="*/ 449 h 1178"/>
                  <a:gd name="T104" fmla="*/ 133 w 2072"/>
                  <a:gd name="T105" fmla="*/ 386 h 1178"/>
                  <a:gd name="T106" fmla="*/ 133 w 2072"/>
                  <a:gd name="T107" fmla="*/ 355 h 1178"/>
                  <a:gd name="T108" fmla="*/ 175 w 2072"/>
                  <a:gd name="T109" fmla="*/ 219 h 1178"/>
                  <a:gd name="T110" fmla="*/ 202 w 2072"/>
                  <a:gd name="T111" fmla="*/ 57 h 1178"/>
                  <a:gd name="T112" fmla="*/ 280 w 2072"/>
                  <a:gd name="T113" fmla="*/ 40 h 1178"/>
                  <a:gd name="T114" fmla="*/ 376 w 2072"/>
                  <a:gd name="T115" fmla="*/ 24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72" h="1178">
                    <a:moveTo>
                      <a:pt x="376" y="24"/>
                    </a:moveTo>
                    <a:cubicBezTo>
                      <a:pt x="397" y="38"/>
                      <a:pt x="439" y="10"/>
                      <a:pt x="464" y="16"/>
                    </a:cubicBezTo>
                    <a:cubicBezTo>
                      <a:pt x="505" y="13"/>
                      <a:pt x="562" y="0"/>
                      <a:pt x="620" y="5"/>
                    </a:cubicBezTo>
                    <a:cubicBezTo>
                      <a:pt x="686" y="35"/>
                      <a:pt x="740" y="32"/>
                      <a:pt x="813" y="46"/>
                    </a:cubicBezTo>
                    <a:cubicBezTo>
                      <a:pt x="845" y="52"/>
                      <a:pt x="885" y="59"/>
                      <a:pt x="915" y="72"/>
                    </a:cubicBezTo>
                    <a:cubicBezTo>
                      <a:pt x="929" y="79"/>
                      <a:pt x="957" y="94"/>
                      <a:pt x="957" y="94"/>
                    </a:cubicBezTo>
                    <a:cubicBezTo>
                      <a:pt x="976" y="146"/>
                      <a:pt x="1027" y="161"/>
                      <a:pt x="1070" y="187"/>
                    </a:cubicBezTo>
                    <a:cubicBezTo>
                      <a:pt x="1082" y="205"/>
                      <a:pt x="1095" y="217"/>
                      <a:pt x="1113" y="229"/>
                    </a:cubicBezTo>
                    <a:cubicBezTo>
                      <a:pt x="1116" y="235"/>
                      <a:pt x="1119" y="241"/>
                      <a:pt x="1123" y="245"/>
                    </a:cubicBezTo>
                    <a:cubicBezTo>
                      <a:pt x="1133" y="254"/>
                      <a:pt x="1177" y="229"/>
                      <a:pt x="1177" y="229"/>
                    </a:cubicBezTo>
                    <a:cubicBezTo>
                      <a:pt x="1200" y="263"/>
                      <a:pt x="1220" y="251"/>
                      <a:pt x="1263" y="297"/>
                    </a:cubicBezTo>
                    <a:cubicBezTo>
                      <a:pt x="1275" y="303"/>
                      <a:pt x="1289" y="354"/>
                      <a:pt x="1300" y="361"/>
                    </a:cubicBezTo>
                    <a:cubicBezTo>
                      <a:pt x="1305" y="364"/>
                      <a:pt x="1290" y="376"/>
                      <a:pt x="1290" y="376"/>
                    </a:cubicBezTo>
                    <a:cubicBezTo>
                      <a:pt x="1355" y="371"/>
                      <a:pt x="1417" y="321"/>
                      <a:pt x="1482" y="318"/>
                    </a:cubicBezTo>
                    <a:cubicBezTo>
                      <a:pt x="1509" y="312"/>
                      <a:pt x="1536" y="349"/>
                      <a:pt x="1562" y="340"/>
                    </a:cubicBezTo>
                    <a:cubicBezTo>
                      <a:pt x="1650" y="352"/>
                      <a:pt x="1652" y="396"/>
                      <a:pt x="1718" y="439"/>
                    </a:cubicBezTo>
                    <a:cubicBezTo>
                      <a:pt x="1731" y="457"/>
                      <a:pt x="1737" y="469"/>
                      <a:pt x="1755" y="481"/>
                    </a:cubicBezTo>
                    <a:cubicBezTo>
                      <a:pt x="1768" y="499"/>
                      <a:pt x="1778" y="515"/>
                      <a:pt x="1799" y="528"/>
                    </a:cubicBezTo>
                    <a:cubicBezTo>
                      <a:pt x="1810" y="535"/>
                      <a:pt x="1828" y="545"/>
                      <a:pt x="1836" y="554"/>
                    </a:cubicBezTo>
                    <a:cubicBezTo>
                      <a:pt x="1836" y="554"/>
                      <a:pt x="1863" y="593"/>
                      <a:pt x="1868" y="601"/>
                    </a:cubicBezTo>
                    <a:cubicBezTo>
                      <a:pt x="1879" y="617"/>
                      <a:pt x="1898" y="625"/>
                      <a:pt x="1916" y="632"/>
                    </a:cubicBezTo>
                    <a:cubicBezTo>
                      <a:pt x="1926" y="637"/>
                      <a:pt x="1938" y="639"/>
                      <a:pt x="1948" y="643"/>
                    </a:cubicBezTo>
                    <a:cubicBezTo>
                      <a:pt x="1954" y="644"/>
                      <a:pt x="1965" y="648"/>
                      <a:pt x="1965" y="648"/>
                    </a:cubicBezTo>
                    <a:cubicBezTo>
                      <a:pt x="1972" y="660"/>
                      <a:pt x="1985" y="668"/>
                      <a:pt x="1992" y="680"/>
                    </a:cubicBezTo>
                    <a:cubicBezTo>
                      <a:pt x="1996" y="686"/>
                      <a:pt x="1994" y="694"/>
                      <a:pt x="1997" y="701"/>
                    </a:cubicBezTo>
                    <a:cubicBezTo>
                      <a:pt x="1999" y="706"/>
                      <a:pt x="2004" y="711"/>
                      <a:pt x="2007" y="716"/>
                    </a:cubicBezTo>
                    <a:cubicBezTo>
                      <a:pt x="2020" y="775"/>
                      <a:pt x="2003" y="712"/>
                      <a:pt x="2029" y="764"/>
                    </a:cubicBezTo>
                    <a:cubicBezTo>
                      <a:pt x="2038" y="783"/>
                      <a:pt x="2038" y="798"/>
                      <a:pt x="2050" y="816"/>
                    </a:cubicBezTo>
                    <a:cubicBezTo>
                      <a:pt x="2064" y="866"/>
                      <a:pt x="2072" y="927"/>
                      <a:pt x="2029" y="968"/>
                    </a:cubicBezTo>
                    <a:cubicBezTo>
                      <a:pt x="2007" y="988"/>
                      <a:pt x="2003" y="1020"/>
                      <a:pt x="1976" y="1031"/>
                    </a:cubicBezTo>
                    <a:cubicBezTo>
                      <a:pt x="1965" y="1035"/>
                      <a:pt x="1954" y="1072"/>
                      <a:pt x="1954" y="1072"/>
                    </a:cubicBezTo>
                    <a:cubicBezTo>
                      <a:pt x="1936" y="1084"/>
                      <a:pt x="1887" y="1074"/>
                      <a:pt x="1868" y="1083"/>
                    </a:cubicBezTo>
                    <a:cubicBezTo>
                      <a:pt x="1831" y="1101"/>
                      <a:pt x="1810" y="1088"/>
                      <a:pt x="1772" y="1104"/>
                    </a:cubicBezTo>
                    <a:cubicBezTo>
                      <a:pt x="1737" y="1119"/>
                      <a:pt x="1679" y="1103"/>
                      <a:pt x="1644" y="1115"/>
                    </a:cubicBezTo>
                    <a:cubicBezTo>
                      <a:pt x="1608" y="1126"/>
                      <a:pt x="1587" y="1132"/>
                      <a:pt x="1547" y="1136"/>
                    </a:cubicBezTo>
                    <a:cubicBezTo>
                      <a:pt x="1417" y="1134"/>
                      <a:pt x="1292" y="1139"/>
                      <a:pt x="1162" y="1136"/>
                    </a:cubicBezTo>
                    <a:cubicBezTo>
                      <a:pt x="1134" y="1135"/>
                      <a:pt x="1096" y="1178"/>
                      <a:pt x="1069" y="1171"/>
                    </a:cubicBezTo>
                    <a:cubicBezTo>
                      <a:pt x="1010" y="1157"/>
                      <a:pt x="960" y="1127"/>
                      <a:pt x="911" y="1076"/>
                    </a:cubicBezTo>
                    <a:cubicBezTo>
                      <a:pt x="875" y="1043"/>
                      <a:pt x="811" y="1019"/>
                      <a:pt x="770" y="994"/>
                    </a:cubicBezTo>
                    <a:cubicBezTo>
                      <a:pt x="623" y="907"/>
                      <a:pt x="450" y="915"/>
                      <a:pt x="283" y="910"/>
                    </a:cubicBezTo>
                    <a:cubicBezTo>
                      <a:pt x="239" y="903"/>
                      <a:pt x="208" y="899"/>
                      <a:pt x="175" y="869"/>
                    </a:cubicBezTo>
                    <a:cubicBezTo>
                      <a:pt x="171" y="860"/>
                      <a:pt x="161" y="839"/>
                      <a:pt x="154" y="832"/>
                    </a:cubicBezTo>
                    <a:cubicBezTo>
                      <a:pt x="108" y="787"/>
                      <a:pt x="168" y="860"/>
                      <a:pt x="122" y="805"/>
                    </a:cubicBezTo>
                    <a:cubicBezTo>
                      <a:pt x="118" y="801"/>
                      <a:pt x="116" y="794"/>
                      <a:pt x="111" y="790"/>
                    </a:cubicBezTo>
                    <a:cubicBezTo>
                      <a:pt x="101" y="782"/>
                      <a:pt x="79" y="769"/>
                      <a:pt x="79" y="769"/>
                    </a:cubicBezTo>
                    <a:cubicBezTo>
                      <a:pt x="65" y="729"/>
                      <a:pt x="85" y="777"/>
                      <a:pt x="57" y="743"/>
                    </a:cubicBezTo>
                    <a:cubicBezTo>
                      <a:pt x="53" y="738"/>
                      <a:pt x="54" y="732"/>
                      <a:pt x="52" y="727"/>
                    </a:cubicBezTo>
                    <a:cubicBezTo>
                      <a:pt x="42" y="707"/>
                      <a:pt x="30" y="690"/>
                      <a:pt x="15" y="675"/>
                    </a:cubicBezTo>
                    <a:cubicBezTo>
                      <a:pt x="52" y="649"/>
                      <a:pt x="0" y="663"/>
                      <a:pt x="25" y="638"/>
                    </a:cubicBezTo>
                    <a:cubicBezTo>
                      <a:pt x="33" y="614"/>
                      <a:pt x="61" y="588"/>
                      <a:pt x="68" y="564"/>
                    </a:cubicBezTo>
                    <a:cubicBezTo>
                      <a:pt x="76" y="537"/>
                      <a:pt x="96" y="519"/>
                      <a:pt x="100" y="491"/>
                    </a:cubicBezTo>
                    <a:cubicBezTo>
                      <a:pt x="103" y="477"/>
                      <a:pt x="118" y="463"/>
                      <a:pt x="122" y="449"/>
                    </a:cubicBezTo>
                    <a:cubicBezTo>
                      <a:pt x="128" y="428"/>
                      <a:pt x="120" y="405"/>
                      <a:pt x="133" y="386"/>
                    </a:cubicBezTo>
                    <a:cubicBezTo>
                      <a:pt x="140" y="376"/>
                      <a:pt x="133" y="355"/>
                      <a:pt x="133" y="355"/>
                    </a:cubicBezTo>
                    <a:cubicBezTo>
                      <a:pt x="143" y="325"/>
                      <a:pt x="169" y="250"/>
                      <a:pt x="175" y="219"/>
                    </a:cubicBezTo>
                    <a:cubicBezTo>
                      <a:pt x="190" y="169"/>
                      <a:pt x="198" y="95"/>
                      <a:pt x="202" y="57"/>
                    </a:cubicBezTo>
                    <a:cubicBezTo>
                      <a:pt x="219" y="27"/>
                      <a:pt x="251" y="45"/>
                      <a:pt x="280" y="40"/>
                    </a:cubicBezTo>
                    <a:cubicBezTo>
                      <a:pt x="300" y="17"/>
                      <a:pt x="346" y="42"/>
                      <a:pt x="376" y="24"/>
                    </a:cubicBezTo>
                    <a:close/>
                  </a:path>
                </a:pathLst>
              </a:custGeom>
              <a:solidFill>
                <a:srgbClr val="FF66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22316" name="Text Box 12"/>
              <p:cNvSpPr txBox="1">
                <a:spLocks noChangeArrowheads="1"/>
              </p:cNvSpPr>
              <p:nvPr/>
            </p:nvSpPr>
            <p:spPr bwMode="auto">
              <a:xfrm>
                <a:off x="1439" y="3072"/>
                <a:ext cx="2468" cy="5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fr-FR" altLang="pt-BR" sz="2400">
                    <a:latin typeface="Arial" panose="020B0604020202020204" pitchFamily="34" charset="0"/>
                  </a:rPr>
                  <a:t>Temporal Lobe</a:t>
                </a:r>
              </a:p>
            </p:txBody>
          </p:sp>
        </p:grpSp>
        <p:grpSp>
          <p:nvGrpSpPr>
            <p:cNvPr id="1122317" name="Group 13"/>
            <p:cNvGrpSpPr>
              <a:grpSpLocks/>
            </p:cNvGrpSpPr>
            <p:nvPr/>
          </p:nvGrpSpPr>
          <p:grpSpPr bwMode="auto">
            <a:xfrm>
              <a:off x="668" y="2021"/>
              <a:ext cx="1261" cy="991"/>
              <a:chOff x="1099" y="1104"/>
              <a:chExt cx="2221" cy="1792"/>
            </a:xfrm>
          </p:grpSpPr>
          <p:sp>
            <p:nvSpPr>
              <p:cNvPr id="1122318" name="Freeform 14"/>
              <p:cNvSpPr>
                <a:spLocks/>
              </p:cNvSpPr>
              <p:nvPr/>
            </p:nvSpPr>
            <p:spPr bwMode="auto">
              <a:xfrm>
                <a:off x="1440" y="1104"/>
                <a:ext cx="1733" cy="1792"/>
              </a:xfrm>
              <a:custGeom>
                <a:avLst/>
                <a:gdLst>
                  <a:gd name="T0" fmla="*/ 102 w 1733"/>
                  <a:gd name="T1" fmla="*/ 661 h 1792"/>
                  <a:gd name="T2" fmla="*/ 125 w 1733"/>
                  <a:gd name="T3" fmla="*/ 643 h 1792"/>
                  <a:gd name="T4" fmla="*/ 209 w 1733"/>
                  <a:gd name="T5" fmla="*/ 588 h 1792"/>
                  <a:gd name="T6" fmla="*/ 278 w 1733"/>
                  <a:gd name="T7" fmla="*/ 448 h 1792"/>
                  <a:gd name="T8" fmla="*/ 579 w 1733"/>
                  <a:gd name="T9" fmla="*/ 204 h 1792"/>
                  <a:gd name="T10" fmla="*/ 626 w 1733"/>
                  <a:gd name="T11" fmla="*/ 158 h 1792"/>
                  <a:gd name="T12" fmla="*/ 908 w 1733"/>
                  <a:gd name="T13" fmla="*/ 23 h 1792"/>
                  <a:gd name="T14" fmla="*/ 1084 w 1733"/>
                  <a:gd name="T15" fmla="*/ 23 h 1792"/>
                  <a:gd name="T16" fmla="*/ 1089 w 1733"/>
                  <a:gd name="T17" fmla="*/ 204 h 1792"/>
                  <a:gd name="T18" fmla="*/ 1186 w 1733"/>
                  <a:gd name="T19" fmla="*/ 353 h 1792"/>
                  <a:gd name="T20" fmla="*/ 1260 w 1733"/>
                  <a:gd name="T21" fmla="*/ 412 h 1792"/>
                  <a:gd name="T22" fmla="*/ 1497 w 1733"/>
                  <a:gd name="T23" fmla="*/ 701 h 1792"/>
                  <a:gd name="T24" fmla="*/ 1515 w 1733"/>
                  <a:gd name="T25" fmla="*/ 756 h 1792"/>
                  <a:gd name="T26" fmla="*/ 1538 w 1733"/>
                  <a:gd name="T27" fmla="*/ 1014 h 1792"/>
                  <a:gd name="T28" fmla="*/ 1520 w 1733"/>
                  <a:gd name="T29" fmla="*/ 1068 h 1792"/>
                  <a:gd name="T30" fmla="*/ 1562 w 1733"/>
                  <a:gd name="T31" fmla="*/ 1244 h 1792"/>
                  <a:gd name="T32" fmla="*/ 1603 w 1733"/>
                  <a:gd name="T33" fmla="*/ 1358 h 1792"/>
                  <a:gd name="T34" fmla="*/ 1622 w 1733"/>
                  <a:gd name="T35" fmla="*/ 1389 h 1792"/>
                  <a:gd name="T36" fmla="*/ 1705 w 1733"/>
                  <a:gd name="T37" fmla="*/ 1498 h 1792"/>
                  <a:gd name="T38" fmla="*/ 1728 w 1733"/>
                  <a:gd name="T39" fmla="*/ 1738 h 1792"/>
                  <a:gd name="T40" fmla="*/ 1543 w 1733"/>
                  <a:gd name="T41" fmla="*/ 1792 h 1792"/>
                  <a:gd name="T42" fmla="*/ 1455 w 1733"/>
                  <a:gd name="T43" fmla="*/ 1706 h 1792"/>
                  <a:gd name="T44" fmla="*/ 1274 w 1733"/>
                  <a:gd name="T45" fmla="*/ 1634 h 1792"/>
                  <a:gd name="T46" fmla="*/ 1182 w 1733"/>
                  <a:gd name="T47" fmla="*/ 1548 h 1792"/>
                  <a:gd name="T48" fmla="*/ 1000 w 1733"/>
                  <a:gd name="T49" fmla="*/ 1496 h 1792"/>
                  <a:gd name="T50" fmla="*/ 928 w 1733"/>
                  <a:gd name="T51" fmla="*/ 1512 h 1792"/>
                  <a:gd name="T52" fmla="*/ 808 w 1733"/>
                  <a:gd name="T53" fmla="*/ 1544 h 1792"/>
                  <a:gd name="T54" fmla="*/ 688 w 1733"/>
                  <a:gd name="T55" fmla="*/ 1600 h 1792"/>
                  <a:gd name="T56" fmla="*/ 536 w 1733"/>
                  <a:gd name="T57" fmla="*/ 1648 h 1792"/>
                  <a:gd name="T58" fmla="*/ 376 w 1733"/>
                  <a:gd name="T59" fmla="*/ 1424 h 1792"/>
                  <a:gd name="T60" fmla="*/ 204 w 1733"/>
                  <a:gd name="T61" fmla="*/ 1095 h 1792"/>
                  <a:gd name="T62" fmla="*/ 60 w 1733"/>
                  <a:gd name="T63" fmla="*/ 882 h 1792"/>
                  <a:gd name="T64" fmla="*/ 28 w 1733"/>
                  <a:gd name="T65" fmla="*/ 747 h 1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33" h="1792">
                    <a:moveTo>
                      <a:pt x="0" y="756"/>
                    </a:moveTo>
                    <a:cubicBezTo>
                      <a:pt x="44" y="741"/>
                      <a:pt x="73" y="694"/>
                      <a:pt x="102" y="661"/>
                    </a:cubicBezTo>
                    <a:cubicBezTo>
                      <a:pt x="106" y="656"/>
                      <a:pt x="107" y="651"/>
                      <a:pt x="111" y="647"/>
                    </a:cubicBezTo>
                    <a:cubicBezTo>
                      <a:pt x="115" y="644"/>
                      <a:pt x="120" y="645"/>
                      <a:pt x="125" y="643"/>
                    </a:cubicBezTo>
                    <a:cubicBezTo>
                      <a:pt x="135" y="637"/>
                      <a:pt x="144" y="631"/>
                      <a:pt x="153" y="624"/>
                    </a:cubicBezTo>
                    <a:cubicBezTo>
                      <a:pt x="172" y="612"/>
                      <a:pt x="186" y="596"/>
                      <a:pt x="209" y="588"/>
                    </a:cubicBezTo>
                    <a:cubicBezTo>
                      <a:pt x="237" y="546"/>
                      <a:pt x="201" y="604"/>
                      <a:pt x="222" y="489"/>
                    </a:cubicBezTo>
                    <a:cubicBezTo>
                      <a:pt x="223" y="484"/>
                      <a:pt x="270" y="456"/>
                      <a:pt x="278" y="448"/>
                    </a:cubicBezTo>
                    <a:cubicBezTo>
                      <a:pt x="287" y="422"/>
                      <a:pt x="324" y="373"/>
                      <a:pt x="348" y="357"/>
                    </a:cubicBezTo>
                    <a:cubicBezTo>
                      <a:pt x="401" y="280"/>
                      <a:pt x="487" y="226"/>
                      <a:pt x="579" y="204"/>
                    </a:cubicBezTo>
                    <a:cubicBezTo>
                      <a:pt x="588" y="198"/>
                      <a:pt x="598" y="192"/>
                      <a:pt x="607" y="186"/>
                    </a:cubicBezTo>
                    <a:cubicBezTo>
                      <a:pt x="616" y="180"/>
                      <a:pt x="619" y="167"/>
                      <a:pt x="626" y="158"/>
                    </a:cubicBezTo>
                    <a:cubicBezTo>
                      <a:pt x="639" y="139"/>
                      <a:pt x="659" y="125"/>
                      <a:pt x="681" y="118"/>
                    </a:cubicBezTo>
                    <a:cubicBezTo>
                      <a:pt x="740" y="60"/>
                      <a:pt x="828" y="34"/>
                      <a:pt x="908" y="23"/>
                    </a:cubicBezTo>
                    <a:cubicBezTo>
                      <a:pt x="945" y="11"/>
                      <a:pt x="981" y="5"/>
                      <a:pt x="1019" y="0"/>
                    </a:cubicBezTo>
                    <a:cubicBezTo>
                      <a:pt x="1044" y="5"/>
                      <a:pt x="1061" y="15"/>
                      <a:pt x="1084" y="23"/>
                    </a:cubicBezTo>
                    <a:cubicBezTo>
                      <a:pt x="1115" y="53"/>
                      <a:pt x="1108" y="38"/>
                      <a:pt x="1117" y="63"/>
                    </a:cubicBezTo>
                    <a:cubicBezTo>
                      <a:pt x="1104" y="114"/>
                      <a:pt x="1094" y="150"/>
                      <a:pt x="1089" y="204"/>
                    </a:cubicBezTo>
                    <a:cubicBezTo>
                      <a:pt x="1090" y="210"/>
                      <a:pt x="1090" y="248"/>
                      <a:pt x="1098" y="262"/>
                    </a:cubicBezTo>
                    <a:cubicBezTo>
                      <a:pt x="1119" y="299"/>
                      <a:pt x="1152" y="329"/>
                      <a:pt x="1186" y="353"/>
                    </a:cubicBezTo>
                    <a:cubicBezTo>
                      <a:pt x="1211" y="370"/>
                      <a:pt x="1223" y="375"/>
                      <a:pt x="1246" y="398"/>
                    </a:cubicBezTo>
                    <a:cubicBezTo>
                      <a:pt x="1251" y="403"/>
                      <a:pt x="1260" y="412"/>
                      <a:pt x="1260" y="412"/>
                    </a:cubicBezTo>
                    <a:cubicBezTo>
                      <a:pt x="1285" y="484"/>
                      <a:pt x="1324" y="461"/>
                      <a:pt x="1372" y="520"/>
                    </a:cubicBezTo>
                    <a:cubicBezTo>
                      <a:pt x="1396" y="551"/>
                      <a:pt x="1475" y="670"/>
                      <a:pt x="1497" y="701"/>
                    </a:cubicBezTo>
                    <a:cubicBezTo>
                      <a:pt x="1497" y="701"/>
                      <a:pt x="1506" y="751"/>
                      <a:pt x="1538" y="751"/>
                    </a:cubicBezTo>
                    <a:cubicBezTo>
                      <a:pt x="1540" y="756"/>
                      <a:pt x="1515" y="756"/>
                      <a:pt x="1515" y="756"/>
                    </a:cubicBezTo>
                    <a:cubicBezTo>
                      <a:pt x="1522" y="805"/>
                      <a:pt x="1561" y="826"/>
                      <a:pt x="1571" y="873"/>
                    </a:cubicBezTo>
                    <a:cubicBezTo>
                      <a:pt x="1567" y="942"/>
                      <a:pt x="1558" y="965"/>
                      <a:pt x="1538" y="1014"/>
                    </a:cubicBezTo>
                    <a:cubicBezTo>
                      <a:pt x="1538" y="1014"/>
                      <a:pt x="1527" y="1048"/>
                      <a:pt x="1524" y="1054"/>
                    </a:cubicBezTo>
                    <a:cubicBezTo>
                      <a:pt x="1523" y="1059"/>
                      <a:pt x="1520" y="1068"/>
                      <a:pt x="1520" y="1068"/>
                    </a:cubicBezTo>
                    <a:cubicBezTo>
                      <a:pt x="1514" y="1116"/>
                      <a:pt x="1527" y="1131"/>
                      <a:pt x="1548" y="1177"/>
                    </a:cubicBezTo>
                    <a:cubicBezTo>
                      <a:pt x="1553" y="1189"/>
                      <a:pt x="1552" y="1235"/>
                      <a:pt x="1562" y="1244"/>
                    </a:cubicBezTo>
                    <a:cubicBezTo>
                      <a:pt x="1570" y="1253"/>
                      <a:pt x="1570" y="1274"/>
                      <a:pt x="1575" y="1285"/>
                    </a:cubicBezTo>
                    <a:cubicBezTo>
                      <a:pt x="1586" y="1309"/>
                      <a:pt x="1593" y="1334"/>
                      <a:pt x="1603" y="1358"/>
                    </a:cubicBezTo>
                    <a:cubicBezTo>
                      <a:pt x="1606" y="1364"/>
                      <a:pt x="1609" y="1370"/>
                      <a:pt x="1613" y="1376"/>
                    </a:cubicBezTo>
                    <a:cubicBezTo>
                      <a:pt x="1616" y="1380"/>
                      <a:pt x="1619" y="1384"/>
                      <a:pt x="1622" y="1389"/>
                    </a:cubicBezTo>
                    <a:cubicBezTo>
                      <a:pt x="1634" y="1416"/>
                      <a:pt x="1633" y="1422"/>
                      <a:pt x="1654" y="1444"/>
                    </a:cubicBezTo>
                    <a:cubicBezTo>
                      <a:pt x="1660" y="1467"/>
                      <a:pt x="1691" y="1479"/>
                      <a:pt x="1705" y="1498"/>
                    </a:cubicBezTo>
                    <a:cubicBezTo>
                      <a:pt x="1725" y="1554"/>
                      <a:pt x="1725" y="1620"/>
                      <a:pt x="1733" y="1679"/>
                    </a:cubicBezTo>
                    <a:cubicBezTo>
                      <a:pt x="1731" y="1698"/>
                      <a:pt x="1733" y="1719"/>
                      <a:pt x="1728" y="1738"/>
                    </a:cubicBezTo>
                    <a:cubicBezTo>
                      <a:pt x="1725" y="1751"/>
                      <a:pt x="1692" y="1760"/>
                      <a:pt x="1682" y="1765"/>
                    </a:cubicBezTo>
                    <a:cubicBezTo>
                      <a:pt x="1640" y="1783"/>
                      <a:pt x="1588" y="1783"/>
                      <a:pt x="1543" y="1792"/>
                    </a:cubicBezTo>
                    <a:cubicBezTo>
                      <a:pt x="1535" y="1789"/>
                      <a:pt x="1514" y="1782"/>
                      <a:pt x="1506" y="1774"/>
                    </a:cubicBezTo>
                    <a:cubicBezTo>
                      <a:pt x="1487" y="1754"/>
                      <a:pt x="1478" y="1723"/>
                      <a:pt x="1455" y="1706"/>
                    </a:cubicBezTo>
                    <a:cubicBezTo>
                      <a:pt x="1415" y="1678"/>
                      <a:pt x="1379" y="1678"/>
                      <a:pt x="1330" y="1674"/>
                    </a:cubicBezTo>
                    <a:cubicBezTo>
                      <a:pt x="1304" y="1666"/>
                      <a:pt x="1289" y="1654"/>
                      <a:pt x="1274" y="1634"/>
                    </a:cubicBezTo>
                    <a:cubicBezTo>
                      <a:pt x="1268" y="1625"/>
                      <a:pt x="1266" y="1611"/>
                      <a:pt x="1256" y="1606"/>
                    </a:cubicBezTo>
                    <a:cubicBezTo>
                      <a:pt x="1226" y="1592"/>
                      <a:pt x="1211" y="1560"/>
                      <a:pt x="1182" y="1548"/>
                    </a:cubicBezTo>
                    <a:cubicBezTo>
                      <a:pt x="1168" y="1542"/>
                      <a:pt x="1152" y="1542"/>
                      <a:pt x="1140" y="1534"/>
                    </a:cubicBezTo>
                    <a:cubicBezTo>
                      <a:pt x="1100" y="1508"/>
                      <a:pt x="1045" y="1511"/>
                      <a:pt x="1000" y="1496"/>
                    </a:cubicBezTo>
                    <a:cubicBezTo>
                      <a:pt x="988" y="1492"/>
                      <a:pt x="1004" y="1505"/>
                      <a:pt x="992" y="1504"/>
                    </a:cubicBezTo>
                    <a:cubicBezTo>
                      <a:pt x="960" y="1499"/>
                      <a:pt x="958" y="1522"/>
                      <a:pt x="928" y="1512"/>
                    </a:cubicBezTo>
                    <a:cubicBezTo>
                      <a:pt x="920" y="1560"/>
                      <a:pt x="893" y="1523"/>
                      <a:pt x="880" y="1536"/>
                    </a:cubicBezTo>
                    <a:cubicBezTo>
                      <a:pt x="874" y="1552"/>
                      <a:pt x="810" y="1515"/>
                      <a:pt x="808" y="1544"/>
                    </a:cubicBezTo>
                    <a:cubicBezTo>
                      <a:pt x="791" y="1538"/>
                      <a:pt x="777" y="1559"/>
                      <a:pt x="760" y="1552"/>
                    </a:cubicBezTo>
                    <a:cubicBezTo>
                      <a:pt x="751" y="1548"/>
                      <a:pt x="688" y="1600"/>
                      <a:pt x="688" y="1600"/>
                    </a:cubicBezTo>
                    <a:cubicBezTo>
                      <a:pt x="671" y="1576"/>
                      <a:pt x="625" y="1637"/>
                      <a:pt x="600" y="1624"/>
                    </a:cubicBezTo>
                    <a:cubicBezTo>
                      <a:pt x="559" y="1604"/>
                      <a:pt x="579" y="1662"/>
                      <a:pt x="536" y="1648"/>
                    </a:cubicBezTo>
                    <a:cubicBezTo>
                      <a:pt x="511" y="1640"/>
                      <a:pt x="407" y="1631"/>
                      <a:pt x="384" y="1616"/>
                    </a:cubicBezTo>
                    <a:cubicBezTo>
                      <a:pt x="373" y="1609"/>
                      <a:pt x="376" y="1424"/>
                      <a:pt x="376" y="1424"/>
                    </a:cubicBezTo>
                    <a:cubicBezTo>
                      <a:pt x="371" y="1407"/>
                      <a:pt x="278" y="1236"/>
                      <a:pt x="264" y="1224"/>
                    </a:cubicBezTo>
                    <a:cubicBezTo>
                      <a:pt x="255" y="1217"/>
                      <a:pt x="213" y="1101"/>
                      <a:pt x="204" y="1095"/>
                    </a:cubicBezTo>
                    <a:cubicBezTo>
                      <a:pt x="199" y="1092"/>
                      <a:pt x="190" y="1086"/>
                      <a:pt x="190" y="1086"/>
                    </a:cubicBezTo>
                    <a:cubicBezTo>
                      <a:pt x="164" y="1009"/>
                      <a:pt x="106" y="949"/>
                      <a:pt x="60" y="882"/>
                    </a:cubicBezTo>
                    <a:cubicBezTo>
                      <a:pt x="42" y="855"/>
                      <a:pt x="38" y="805"/>
                      <a:pt x="32" y="774"/>
                    </a:cubicBezTo>
                    <a:cubicBezTo>
                      <a:pt x="31" y="765"/>
                      <a:pt x="36" y="751"/>
                      <a:pt x="28" y="747"/>
                    </a:cubicBezTo>
                    <a:cubicBezTo>
                      <a:pt x="19" y="742"/>
                      <a:pt x="9" y="753"/>
                      <a:pt x="0" y="756"/>
                    </a:cubicBezTo>
                    <a:close/>
                  </a:path>
                </a:pathLst>
              </a:custGeom>
              <a:solidFill>
                <a:srgbClr val="FFCC99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22319" name="Text Box 15"/>
              <p:cNvSpPr txBox="1">
                <a:spLocks noChangeArrowheads="1"/>
              </p:cNvSpPr>
              <p:nvPr/>
            </p:nvSpPr>
            <p:spPr bwMode="auto">
              <a:xfrm>
                <a:off x="1099" y="1728"/>
                <a:ext cx="2221" cy="5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fr-FR" altLang="pt-BR" sz="2400" dirty="0">
                    <a:latin typeface="Arial" panose="020B0604020202020204" pitchFamily="34" charset="0"/>
                  </a:rPr>
                  <a:t>Parietal Lobe</a:t>
                </a:r>
              </a:p>
            </p:txBody>
          </p:sp>
        </p:grpSp>
        <p:grpSp>
          <p:nvGrpSpPr>
            <p:cNvPr id="1122320" name="Group 16"/>
            <p:cNvGrpSpPr>
              <a:grpSpLocks/>
            </p:cNvGrpSpPr>
            <p:nvPr/>
          </p:nvGrpSpPr>
          <p:grpSpPr bwMode="auto">
            <a:xfrm>
              <a:off x="406" y="2448"/>
              <a:ext cx="860" cy="821"/>
              <a:chOff x="-26" y="1296"/>
              <a:chExt cx="1963" cy="1966"/>
            </a:xfrm>
          </p:grpSpPr>
          <p:sp>
            <p:nvSpPr>
              <p:cNvPr id="1122321" name="Freeform 17"/>
              <p:cNvSpPr>
                <a:spLocks/>
              </p:cNvSpPr>
              <p:nvPr/>
            </p:nvSpPr>
            <p:spPr bwMode="auto">
              <a:xfrm>
                <a:off x="378" y="1296"/>
                <a:ext cx="1116" cy="1872"/>
              </a:xfrm>
              <a:custGeom>
                <a:avLst/>
                <a:gdLst>
                  <a:gd name="T0" fmla="*/ 624 w 1116"/>
                  <a:gd name="T1" fmla="*/ 0 h 1872"/>
                  <a:gd name="T2" fmla="*/ 654 w 1116"/>
                  <a:gd name="T3" fmla="*/ 78 h 1872"/>
                  <a:gd name="T4" fmla="*/ 696 w 1116"/>
                  <a:gd name="T5" fmla="*/ 210 h 1872"/>
                  <a:gd name="T6" fmla="*/ 816 w 1116"/>
                  <a:gd name="T7" fmla="*/ 378 h 1872"/>
                  <a:gd name="T8" fmla="*/ 906 w 1116"/>
                  <a:gd name="T9" fmla="*/ 504 h 1872"/>
                  <a:gd name="T10" fmla="*/ 942 w 1116"/>
                  <a:gd name="T11" fmla="*/ 558 h 1872"/>
                  <a:gd name="T12" fmla="*/ 1068 w 1116"/>
                  <a:gd name="T13" fmla="*/ 720 h 1872"/>
                  <a:gd name="T14" fmla="*/ 1086 w 1116"/>
                  <a:gd name="T15" fmla="*/ 786 h 1872"/>
                  <a:gd name="T16" fmla="*/ 1116 w 1116"/>
                  <a:gd name="T17" fmla="*/ 996 h 1872"/>
                  <a:gd name="T18" fmla="*/ 1008 w 1116"/>
                  <a:gd name="T19" fmla="*/ 1482 h 1872"/>
                  <a:gd name="T20" fmla="*/ 960 w 1116"/>
                  <a:gd name="T21" fmla="*/ 1620 h 1872"/>
                  <a:gd name="T22" fmla="*/ 936 w 1116"/>
                  <a:gd name="T23" fmla="*/ 1656 h 1872"/>
                  <a:gd name="T24" fmla="*/ 912 w 1116"/>
                  <a:gd name="T25" fmla="*/ 1716 h 1872"/>
                  <a:gd name="T26" fmla="*/ 846 w 1116"/>
                  <a:gd name="T27" fmla="*/ 1872 h 1872"/>
                  <a:gd name="T28" fmla="*/ 822 w 1116"/>
                  <a:gd name="T29" fmla="*/ 1866 h 1872"/>
                  <a:gd name="T30" fmla="*/ 762 w 1116"/>
                  <a:gd name="T31" fmla="*/ 1812 h 1872"/>
                  <a:gd name="T32" fmla="*/ 672 w 1116"/>
                  <a:gd name="T33" fmla="*/ 1764 h 1872"/>
                  <a:gd name="T34" fmla="*/ 528 w 1116"/>
                  <a:gd name="T35" fmla="*/ 1716 h 1872"/>
                  <a:gd name="T36" fmla="*/ 462 w 1116"/>
                  <a:gd name="T37" fmla="*/ 1680 h 1872"/>
                  <a:gd name="T38" fmla="*/ 330 w 1116"/>
                  <a:gd name="T39" fmla="*/ 1566 h 1872"/>
                  <a:gd name="T40" fmla="*/ 288 w 1116"/>
                  <a:gd name="T41" fmla="*/ 1506 h 1872"/>
                  <a:gd name="T42" fmla="*/ 210 w 1116"/>
                  <a:gd name="T43" fmla="*/ 1434 h 1872"/>
                  <a:gd name="T44" fmla="*/ 174 w 1116"/>
                  <a:gd name="T45" fmla="*/ 1410 h 1872"/>
                  <a:gd name="T46" fmla="*/ 132 w 1116"/>
                  <a:gd name="T47" fmla="*/ 1350 h 1872"/>
                  <a:gd name="T48" fmla="*/ 78 w 1116"/>
                  <a:gd name="T49" fmla="*/ 1254 h 1872"/>
                  <a:gd name="T50" fmla="*/ 66 w 1116"/>
                  <a:gd name="T51" fmla="*/ 1218 h 1872"/>
                  <a:gd name="T52" fmla="*/ 24 w 1116"/>
                  <a:gd name="T53" fmla="*/ 1122 h 1872"/>
                  <a:gd name="T54" fmla="*/ 6 w 1116"/>
                  <a:gd name="T55" fmla="*/ 942 h 1872"/>
                  <a:gd name="T56" fmla="*/ 0 w 1116"/>
                  <a:gd name="T57" fmla="*/ 888 h 1872"/>
                  <a:gd name="T58" fmla="*/ 102 w 1116"/>
                  <a:gd name="T59" fmla="*/ 558 h 1872"/>
                  <a:gd name="T60" fmla="*/ 138 w 1116"/>
                  <a:gd name="T61" fmla="*/ 486 h 1872"/>
                  <a:gd name="T62" fmla="*/ 168 w 1116"/>
                  <a:gd name="T63" fmla="*/ 408 h 1872"/>
                  <a:gd name="T64" fmla="*/ 192 w 1116"/>
                  <a:gd name="T65" fmla="*/ 312 h 1872"/>
                  <a:gd name="T66" fmla="*/ 228 w 1116"/>
                  <a:gd name="T67" fmla="*/ 222 h 1872"/>
                  <a:gd name="T68" fmla="*/ 318 w 1116"/>
                  <a:gd name="T69" fmla="*/ 174 h 1872"/>
                  <a:gd name="T70" fmla="*/ 390 w 1116"/>
                  <a:gd name="T71" fmla="*/ 138 h 1872"/>
                  <a:gd name="T72" fmla="*/ 522 w 1116"/>
                  <a:gd name="T73" fmla="*/ 36 h 1872"/>
                  <a:gd name="T74" fmla="*/ 552 w 1116"/>
                  <a:gd name="T75" fmla="*/ 6 h 1872"/>
                  <a:gd name="T76" fmla="*/ 612 w 1116"/>
                  <a:gd name="T77" fmla="*/ 24 h 1872"/>
                  <a:gd name="T78" fmla="*/ 624 w 1116"/>
                  <a:gd name="T79" fmla="*/ 0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16" h="1872">
                    <a:moveTo>
                      <a:pt x="624" y="0"/>
                    </a:moveTo>
                    <a:cubicBezTo>
                      <a:pt x="633" y="27"/>
                      <a:pt x="645" y="51"/>
                      <a:pt x="654" y="78"/>
                    </a:cubicBezTo>
                    <a:cubicBezTo>
                      <a:pt x="669" y="123"/>
                      <a:pt x="673" y="168"/>
                      <a:pt x="696" y="210"/>
                    </a:cubicBezTo>
                    <a:cubicBezTo>
                      <a:pt x="729" y="270"/>
                      <a:pt x="774" y="324"/>
                      <a:pt x="816" y="378"/>
                    </a:cubicBezTo>
                    <a:cubicBezTo>
                      <a:pt x="847" y="417"/>
                      <a:pt x="878" y="463"/>
                      <a:pt x="906" y="504"/>
                    </a:cubicBezTo>
                    <a:cubicBezTo>
                      <a:pt x="917" y="521"/>
                      <a:pt x="928" y="544"/>
                      <a:pt x="942" y="558"/>
                    </a:cubicBezTo>
                    <a:cubicBezTo>
                      <a:pt x="991" y="607"/>
                      <a:pt x="1029" y="662"/>
                      <a:pt x="1068" y="720"/>
                    </a:cubicBezTo>
                    <a:cubicBezTo>
                      <a:pt x="1081" y="739"/>
                      <a:pt x="1082" y="764"/>
                      <a:pt x="1086" y="786"/>
                    </a:cubicBezTo>
                    <a:cubicBezTo>
                      <a:pt x="1100" y="855"/>
                      <a:pt x="1107" y="926"/>
                      <a:pt x="1116" y="996"/>
                    </a:cubicBezTo>
                    <a:cubicBezTo>
                      <a:pt x="1108" y="1162"/>
                      <a:pt x="1083" y="1333"/>
                      <a:pt x="1008" y="1482"/>
                    </a:cubicBezTo>
                    <a:cubicBezTo>
                      <a:pt x="998" y="1533"/>
                      <a:pt x="976" y="1572"/>
                      <a:pt x="960" y="1620"/>
                    </a:cubicBezTo>
                    <a:cubicBezTo>
                      <a:pt x="955" y="1634"/>
                      <a:pt x="941" y="1642"/>
                      <a:pt x="936" y="1656"/>
                    </a:cubicBezTo>
                    <a:cubicBezTo>
                      <a:pt x="929" y="1678"/>
                      <a:pt x="925" y="1696"/>
                      <a:pt x="912" y="1716"/>
                    </a:cubicBezTo>
                    <a:cubicBezTo>
                      <a:pt x="899" y="1770"/>
                      <a:pt x="877" y="1826"/>
                      <a:pt x="846" y="1872"/>
                    </a:cubicBezTo>
                    <a:cubicBezTo>
                      <a:pt x="838" y="1870"/>
                      <a:pt x="827" y="1872"/>
                      <a:pt x="822" y="1866"/>
                    </a:cubicBezTo>
                    <a:cubicBezTo>
                      <a:pt x="814" y="1856"/>
                      <a:pt x="766" y="1824"/>
                      <a:pt x="762" y="1812"/>
                    </a:cubicBezTo>
                    <a:cubicBezTo>
                      <a:pt x="755" y="1790"/>
                      <a:pt x="683" y="1785"/>
                      <a:pt x="672" y="1764"/>
                    </a:cubicBezTo>
                    <a:cubicBezTo>
                      <a:pt x="646" y="1718"/>
                      <a:pt x="594" y="1722"/>
                      <a:pt x="528" y="1716"/>
                    </a:cubicBezTo>
                    <a:cubicBezTo>
                      <a:pt x="498" y="1717"/>
                      <a:pt x="506" y="1695"/>
                      <a:pt x="462" y="1680"/>
                    </a:cubicBezTo>
                    <a:cubicBezTo>
                      <a:pt x="417" y="1646"/>
                      <a:pt x="362" y="1614"/>
                      <a:pt x="330" y="1566"/>
                    </a:cubicBezTo>
                    <a:cubicBezTo>
                      <a:pt x="317" y="1546"/>
                      <a:pt x="302" y="1524"/>
                      <a:pt x="288" y="1506"/>
                    </a:cubicBezTo>
                    <a:cubicBezTo>
                      <a:pt x="267" y="1480"/>
                      <a:pt x="238" y="1453"/>
                      <a:pt x="210" y="1434"/>
                    </a:cubicBezTo>
                    <a:cubicBezTo>
                      <a:pt x="198" y="1426"/>
                      <a:pt x="174" y="1410"/>
                      <a:pt x="174" y="1410"/>
                    </a:cubicBezTo>
                    <a:cubicBezTo>
                      <a:pt x="160" y="1388"/>
                      <a:pt x="151" y="1369"/>
                      <a:pt x="132" y="1350"/>
                    </a:cubicBezTo>
                    <a:cubicBezTo>
                      <a:pt x="121" y="1316"/>
                      <a:pt x="98" y="1284"/>
                      <a:pt x="78" y="1254"/>
                    </a:cubicBezTo>
                    <a:cubicBezTo>
                      <a:pt x="71" y="1243"/>
                      <a:pt x="70" y="1230"/>
                      <a:pt x="66" y="1218"/>
                    </a:cubicBezTo>
                    <a:cubicBezTo>
                      <a:pt x="55" y="1184"/>
                      <a:pt x="33" y="1158"/>
                      <a:pt x="24" y="1122"/>
                    </a:cubicBezTo>
                    <a:cubicBezTo>
                      <a:pt x="10" y="978"/>
                      <a:pt x="17" y="1038"/>
                      <a:pt x="6" y="942"/>
                    </a:cubicBezTo>
                    <a:cubicBezTo>
                      <a:pt x="4" y="924"/>
                      <a:pt x="0" y="888"/>
                      <a:pt x="0" y="888"/>
                    </a:cubicBezTo>
                    <a:cubicBezTo>
                      <a:pt x="8" y="752"/>
                      <a:pt x="28" y="669"/>
                      <a:pt x="102" y="558"/>
                    </a:cubicBezTo>
                    <a:cubicBezTo>
                      <a:pt x="117" y="536"/>
                      <a:pt x="123" y="508"/>
                      <a:pt x="138" y="486"/>
                    </a:cubicBezTo>
                    <a:cubicBezTo>
                      <a:pt x="145" y="457"/>
                      <a:pt x="161" y="438"/>
                      <a:pt x="168" y="408"/>
                    </a:cubicBezTo>
                    <a:cubicBezTo>
                      <a:pt x="176" y="375"/>
                      <a:pt x="181" y="344"/>
                      <a:pt x="192" y="312"/>
                    </a:cubicBezTo>
                    <a:cubicBezTo>
                      <a:pt x="201" y="286"/>
                      <a:pt x="204" y="243"/>
                      <a:pt x="228" y="222"/>
                    </a:cubicBezTo>
                    <a:cubicBezTo>
                      <a:pt x="257" y="197"/>
                      <a:pt x="283" y="186"/>
                      <a:pt x="318" y="174"/>
                    </a:cubicBezTo>
                    <a:cubicBezTo>
                      <a:pt x="343" y="166"/>
                      <a:pt x="366" y="149"/>
                      <a:pt x="390" y="138"/>
                    </a:cubicBezTo>
                    <a:cubicBezTo>
                      <a:pt x="449" y="112"/>
                      <a:pt x="464" y="75"/>
                      <a:pt x="522" y="36"/>
                    </a:cubicBezTo>
                    <a:cubicBezTo>
                      <a:pt x="540" y="24"/>
                      <a:pt x="534" y="18"/>
                      <a:pt x="552" y="6"/>
                    </a:cubicBezTo>
                    <a:cubicBezTo>
                      <a:pt x="557" y="2"/>
                      <a:pt x="608" y="28"/>
                      <a:pt x="612" y="24"/>
                    </a:cubicBezTo>
                    <a:cubicBezTo>
                      <a:pt x="618" y="18"/>
                      <a:pt x="620" y="8"/>
                      <a:pt x="624" y="0"/>
                    </a:cubicBezTo>
                    <a:close/>
                  </a:path>
                </a:pathLst>
              </a:custGeom>
              <a:solidFill>
                <a:srgbClr val="00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22322" name="Text Box 18"/>
              <p:cNvSpPr txBox="1">
                <a:spLocks noChangeArrowheads="1"/>
              </p:cNvSpPr>
              <p:nvPr/>
            </p:nvSpPr>
            <p:spPr bwMode="auto">
              <a:xfrm>
                <a:off x="-26" y="2009"/>
                <a:ext cx="1963" cy="1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fr-FR" altLang="pt-BR" sz="2400">
                    <a:latin typeface="Arial" panose="020B0604020202020204" pitchFamily="34" charset="0"/>
                  </a:rPr>
                  <a:t>Occipital</a:t>
                </a: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fr-FR" altLang="pt-BR" sz="2400">
                    <a:latin typeface="Arial" panose="020B0604020202020204" pitchFamily="34" charset="0"/>
                  </a:rPr>
                  <a:t>Lobe</a:t>
                </a:r>
              </a:p>
            </p:txBody>
          </p:sp>
        </p:grpSp>
        <p:grpSp>
          <p:nvGrpSpPr>
            <p:cNvPr id="1122323" name="Group 19"/>
            <p:cNvGrpSpPr>
              <a:grpSpLocks/>
            </p:cNvGrpSpPr>
            <p:nvPr/>
          </p:nvGrpSpPr>
          <p:grpSpPr bwMode="auto">
            <a:xfrm>
              <a:off x="1474" y="2064"/>
              <a:ext cx="1478" cy="905"/>
              <a:chOff x="2519" y="1060"/>
              <a:chExt cx="2879" cy="1757"/>
            </a:xfrm>
          </p:grpSpPr>
          <p:sp>
            <p:nvSpPr>
              <p:cNvPr id="1122324" name="Freeform 20"/>
              <p:cNvSpPr>
                <a:spLocks/>
              </p:cNvSpPr>
              <p:nvPr/>
            </p:nvSpPr>
            <p:spPr bwMode="auto">
              <a:xfrm>
                <a:off x="2519" y="1176"/>
                <a:ext cx="682" cy="1641"/>
              </a:xfrm>
              <a:custGeom>
                <a:avLst/>
                <a:gdLst>
                  <a:gd name="T0" fmla="*/ 48 w 885"/>
                  <a:gd name="T1" fmla="*/ 0 h 2176"/>
                  <a:gd name="T2" fmla="*/ 39 w 885"/>
                  <a:gd name="T3" fmla="*/ 274 h 2176"/>
                  <a:gd name="T4" fmla="*/ 186 w 885"/>
                  <a:gd name="T5" fmla="*/ 439 h 2176"/>
                  <a:gd name="T6" fmla="*/ 423 w 885"/>
                  <a:gd name="T7" fmla="*/ 667 h 2176"/>
                  <a:gd name="T8" fmla="*/ 515 w 885"/>
                  <a:gd name="T9" fmla="*/ 804 h 2176"/>
                  <a:gd name="T10" fmla="*/ 551 w 885"/>
                  <a:gd name="T11" fmla="*/ 859 h 2176"/>
                  <a:gd name="T12" fmla="*/ 570 w 885"/>
                  <a:gd name="T13" fmla="*/ 887 h 2176"/>
                  <a:gd name="T14" fmla="*/ 615 w 885"/>
                  <a:gd name="T15" fmla="*/ 969 h 2176"/>
                  <a:gd name="T16" fmla="*/ 634 w 885"/>
                  <a:gd name="T17" fmla="*/ 1042 h 2176"/>
                  <a:gd name="T18" fmla="*/ 597 w 885"/>
                  <a:gd name="T19" fmla="*/ 1261 h 2176"/>
                  <a:gd name="T20" fmla="*/ 643 w 885"/>
                  <a:gd name="T21" fmla="*/ 1591 h 2176"/>
                  <a:gd name="T22" fmla="*/ 652 w 885"/>
                  <a:gd name="T23" fmla="*/ 1618 h 2176"/>
                  <a:gd name="T24" fmla="*/ 670 w 885"/>
                  <a:gd name="T25" fmla="*/ 1645 h 2176"/>
                  <a:gd name="T26" fmla="*/ 707 w 885"/>
                  <a:gd name="T27" fmla="*/ 1764 h 2176"/>
                  <a:gd name="T28" fmla="*/ 725 w 885"/>
                  <a:gd name="T29" fmla="*/ 1819 h 2176"/>
                  <a:gd name="T30" fmla="*/ 789 w 885"/>
                  <a:gd name="T31" fmla="*/ 1883 h 2176"/>
                  <a:gd name="T32" fmla="*/ 844 w 885"/>
                  <a:gd name="T33" fmla="*/ 2029 h 2176"/>
                  <a:gd name="T34" fmla="*/ 862 w 885"/>
                  <a:gd name="T35" fmla="*/ 2176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5" h="2176">
                    <a:moveTo>
                      <a:pt x="48" y="0"/>
                    </a:moveTo>
                    <a:cubicBezTo>
                      <a:pt x="5" y="65"/>
                      <a:pt x="0" y="211"/>
                      <a:pt x="39" y="274"/>
                    </a:cubicBezTo>
                    <a:cubicBezTo>
                      <a:pt x="81" y="341"/>
                      <a:pt x="129" y="388"/>
                      <a:pt x="186" y="439"/>
                    </a:cubicBezTo>
                    <a:cubicBezTo>
                      <a:pt x="267" y="511"/>
                      <a:pt x="347" y="591"/>
                      <a:pt x="423" y="667"/>
                    </a:cubicBezTo>
                    <a:cubicBezTo>
                      <a:pt x="440" y="721"/>
                      <a:pt x="481" y="759"/>
                      <a:pt x="515" y="804"/>
                    </a:cubicBezTo>
                    <a:cubicBezTo>
                      <a:pt x="528" y="822"/>
                      <a:pt x="539" y="841"/>
                      <a:pt x="551" y="859"/>
                    </a:cubicBezTo>
                    <a:cubicBezTo>
                      <a:pt x="557" y="868"/>
                      <a:pt x="570" y="887"/>
                      <a:pt x="570" y="887"/>
                    </a:cubicBezTo>
                    <a:cubicBezTo>
                      <a:pt x="580" y="917"/>
                      <a:pt x="605" y="939"/>
                      <a:pt x="615" y="969"/>
                    </a:cubicBezTo>
                    <a:cubicBezTo>
                      <a:pt x="629" y="1011"/>
                      <a:pt x="622" y="987"/>
                      <a:pt x="634" y="1042"/>
                    </a:cubicBezTo>
                    <a:cubicBezTo>
                      <a:pt x="628" y="1148"/>
                      <a:pt x="645" y="1189"/>
                      <a:pt x="597" y="1261"/>
                    </a:cubicBezTo>
                    <a:cubicBezTo>
                      <a:pt x="563" y="1367"/>
                      <a:pt x="580" y="1498"/>
                      <a:pt x="643" y="1591"/>
                    </a:cubicBezTo>
                    <a:cubicBezTo>
                      <a:pt x="646" y="1600"/>
                      <a:pt x="648" y="1610"/>
                      <a:pt x="652" y="1618"/>
                    </a:cubicBezTo>
                    <a:cubicBezTo>
                      <a:pt x="657" y="1628"/>
                      <a:pt x="666" y="1635"/>
                      <a:pt x="670" y="1645"/>
                    </a:cubicBezTo>
                    <a:cubicBezTo>
                      <a:pt x="687" y="1683"/>
                      <a:pt x="695" y="1724"/>
                      <a:pt x="707" y="1764"/>
                    </a:cubicBezTo>
                    <a:cubicBezTo>
                      <a:pt x="712" y="1782"/>
                      <a:pt x="719" y="1801"/>
                      <a:pt x="725" y="1819"/>
                    </a:cubicBezTo>
                    <a:cubicBezTo>
                      <a:pt x="728" y="1828"/>
                      <a:pt x="789" y="1883"/>
                      <a:pt x="789" y="1883"/>
                    </a:cubicBezTo>
                    <a:cubicBezTo>
                      <a:pt x="771" y="1909"/>
                      <a:pt x="866" y="2007"/>
                      <a:pt x="844" y="2029"/>
                    </a:cubicBezTo>
                    <a:cubicBezTo>
                      <a:pt x="834" y="2059"/>
                      <a:pt x="885" y="2153"/>
                      <a:pt x="862" y="2176"/>
                    </a:cubicBez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22325" name="Text Box 21"/>
              <p:cNvSpPr txBox="1">
                <a:spLocks noChangeArrowheads="1"/>
              </p:cNvSpPr>
              <p:nvPr/>
            </p:nvSpPr>
            <p:spPr bwMode="auto">
              <a:xfrm>
                <a:off x="2527" y="1060"/>
                <a:ext cx="2871" cy="5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fr-FR" altLang="pt-BR" sz="2400" b="1">
                    <a:solidFill>
                      <a:schemeClr val="bg1"/>
                    </a:solidFill>
                    <a:latin typeface="Arial" panose="020B0604020202020204" pitchFamily="34" charset="0"/>
                  </a:rPr>
                  <a:t>Central</a:t>
                </a:r>
                <a:r>
                  <a:rPr lang="fr-FR" altLang="pt-BR" sz="2400">
                    <a:solidFill>
                      <a:schemeClr val="bg1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fr-FR" altLang="pt-BR" sz="2400" b="1">
                    <a:solidFill>
                      <a:schemeClr val="bg1"/>
                    </a:solidFill>
                    <a:latin typeface="Arial" panose="020B0604020202020204" pitchFamily="34" charset="0"/>
                  </a:rPr>
                  <a:t>Sulcus</a:t>
                </a:r>
              </a:p>
            </p:txBody>
          </p:sp>
          <p:sp>
            <p:nvSpPr>
              <p:cNvPr id="1122326" name="Line 22"/>
              <p:cNvSpPr>
                <a:spLocks noChangeShapeType="1"/>
              </p:cNvSpPr>
              <p:nvPr/>
            </p:nvSpPr>
            <p:spPr bwMode="auto">
              <a:xfrm flipH="1">
                <a:off x="2854" y="1326"/>
                <a:ext cx="519" cy="36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2327" name="Group 23"/>
            <p:cNvGrpSpPr>
              <a:grpSpLocks/>
            </p:cNvGrpSpPr>
            <p:nvPr/>
          </p:nvGrpSpPr>
          <p:grpSpPr bwMode="auto">
            <a:xfrm>
              <a:off x="1443" y="2703"/>
              <a:ext cx="1613" cy="975"/>
              <a:chOff x="2464" y="2336"/>
              <a:chExt cx="3271" cy="1969"/>
            </a:xfrm>
          </p:grpSpPr>
          <p:grpSp>
            <p:nvGrpSpPr>
              <p:cNvPr id="1122328" name="Group 24"/>
              <p:cNvGrpSpPr>
                <a:grpSpLocks/>
              </p:cNvGrpSpPr>
              <p:nvPr/>
            </p:nvGrpSpPr>
            <p:grpSpPr bwMode="auto">
              <a:xfrm>
                <a:off x="2837" y="2963"/>
                <a:ext cx="2898" cy="1342"/>
                <a:chOff x="2879" y="2736"/>
                <a:chExt cx="3755" cy="1780"/>
              </a:xfrm>
            </p:grpSpPr>
            <p:sp>
              <p:nvSpPr>
                <p:cNvPr id="1122329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879" y="3744"/>
                  <a:ext cx="3755" cy="7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66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fr-FR" altLang="pt-BR" sz="2400" b="1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Lateral Sulcus</a:t>
                  </a:r>
                </a:p>
              </p:txBody>
            </p:sp>
            <p:sp>
              <p:nvSpPr>
                <p:cNvPr id="1122330" name="Line 26"/>
                <p:cNvSpPr>
                  <a:spLocks noChangeShapeType="1"/>
                </p:cNvSpPr>
                <p:nvPr/>
              </p:nvSpPr>
              <p:spPr bwMode="auto">
                <a:xfrm flipH="1" flipV="1">
                  <a:off x="3072" y="2736"/>
                  <a:ext cx="1008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122331" name="Freeform 27"/>
              <p:cNvSpPr>
                <a:spLocks/>
              </p:cNvSpPr>
              <p:nvPr/>
            </p:nvSpPr>
            <p:spPr bwMode="auto">
              <a:xfrm>
                <a:off x="2464" y="2336"/>
                <a:ext cx="1096" cy="912"/>
              </a:xfrm>
              <a:custGeom>
                <a:avLst/>
                <a:gdLst>
                  <a:gd name="T0" fmla="*/ 1096 w 1096"/>
                  <a:gd name="T1" fmla="*/ 912 h 912"/>
                  <a:gd name="T2" fmla="*/ 936 w 1096"/>
                  <a:gd name="T3" fmla="*/ 744 h 912"/>
                  <a:gd name="T4" fmla="*/ 856 w 1096"/>
                  <a:gd name="T5" fmla="*/ 688 h 912"/>
                  <a:gd name="T6" fmla="*/ 736 w 1096"/>
                  <a:gd name="T7" fmla="*/ 584 h 912"/>
                  <a:gd name="T8" fmla="*/ 512 w 1096"/>
                  <a:gd name="T9" fmla="*/ 560 h 912"/>
                  <a:gd name="T10" fmla="*/ 448 w 1096"/>
                  <a:gd name="T11" fmla="*/ 544 h 912"/>
                  <a:gd name="T12" fmla="*/ 328 w 1096"/>
                  <a:gd name="T13" fmla="*/ 472 h 912"/>
                  <a:gd name="T14" fmla="*/ 240 w 1096"/>
                  <a:gd name="T15" fmla="*/ 448 h 912"/>
                  <a:gd name="T16" fmla="*/ 72 w 1096"/>
                  <a:gd name="T17" fmla="*/ 280 h 912"/>
                  <a:gd name="T18" fmla="*/ 24 w 1096"/>
                  <a:gd name="T19" fmla="*/ 80 h 912"/>
                  <a:gd name="T20" fmla="*/ 16 w 1096"/>
                  <a:gd name="T21" fmla="*/ 48 h 912"/>
                  <a:gd name="T22" fmla="*/ 0 w 1096"/>
                  <a:gd name="T23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6" h="912">
                    <a:moveTo>
                      <a:pt x="1096" y="912"/>
                    </a:moveTo>
                    <a:cubicBezTo>
                      <a:pt x="1043" y="859"/>
                      <a:pt x="998" y="785"/>
                      <a:pt x="936" y="744"/>
                    </a:cubicBezTo>
                    <a:cubicBezTo>
                      <a:pt x="921" y="734"/>
                      <a:pt x="873" y="703"/>
                      <a:pt x="856" y="688"/>
                    </a:cubicBezTo>
                    <a:cubicBezTo>
                      <a:pt x="819" y="655"/>
                      <a:pt x="781" y="607"/>
                      <a:pt x="736" y="584"/>
                    </a:cubicBezTo>
                    <a:cubicBezTo>
                      <a:pt x="677" y="554"/>
                      <a:pt x="555" y="562"/>
                      <a:pt x="512" y="560"/>
                    </a:cubicBezTo>
                    <a:cubicBezTo>
                      <a:pt x="501" y="558"/>
                      <a:pt x="462" y="552"/>
                      <a:pt x="448" y="544"/>
                    </a:cubicBezTo>
                    <a:cubicBezTo>
                      <a:pt x="408" y="522"/>
                      <a:pt x="371" y="488"/>
                      <a:pt x="328" y="472"/>
                    </a:cubicBezTo>
                    <a:cubicBezTo>
                      <a:pt x="299" y="462"/>
                      <a:pt x="267" y="463"/>
                      <a:pt x="240" y="448"/>
                    </a:cubicBezTo>
                    <a:cubicBezTo>
                      <a:pt x="177" y="413"/>
                      <a:pt x="96" y="351"/>
                      <a:pt x="72" y="280"/>
                    </a:cubicBezTo>
                    <a:cubicBezTo>
                      <a:pt x="50" y="214"/>
                      <a:pt x="41" y="147"/>
                      <a:pt x="24" y="80"/>
                    </a:cubicBezTo>
                    <a:cubicBezTo>
                      <a:pt x="21" y="69"/>
                      <a:pt x="19" y="59"/>
                      <a:pt x="16" y="48"/>
                    </a:cubicBezTo>
                    <a:cubicBezTo>
                      <a:pt x="11" y="32"/>
                      <a:pt x="0" y="0"/>
                      <a:pt x="0" y="0"/>
                    </a:cubicBez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2332" name="Group 28"/>
            <p:cNvGrpSpPr>
              <a:grpSpLocks/>
            </p:cNvGrpSpPr>
            <p:nvPr/>
          </p:nvGrpSpPr>
          <p:grpSpPr bwMode="auto">
            <a:xfrm>
              <a:off x="857" y="2441"/>
              <a:ext cx="613" cy="793"/>
              <a:chOff x="1432" y="1864"/>
              <a:chExt cx="1080" cy="1432"/>
            </a:xfrm>
          </p:grpSpPr>
          <p:sp>
            <p:nvSpPr>
              <p:cNvPr id="1122333" name="Freeform 29"/>
              <p:cNvSpPr>
                <a:spLocks/>
              </p:cNvSpPr>
              <p:nvPr/>
            </p:nvSpPr>
            <p:spPr bwMode="auto">
              <a:xfrm>
                <a:off x="1432" y="1864"/>
                <a:ext cx="392" cy="1432"/>
              </a:xfrm>
              <a:custGeom>
                <a:avLst/>
                <a:gdLst>
                  <a:gd name="T0" fmla="*/ 0 w 392"/>
                  <a:gd name="T1" fmla="*/ 0 h 1432"/>
                  <a:gd name="T2" fmla="*/ 112 w 392"/>
                  <a:gd name="T3" fmla="*/ 216 h 1432"/>
                  <a:gd name="T4" fmla="*/ 152 w 392"/>
                  <a:gd name="T5" fmla="*/ 288 h 1432"/>
                  <a:gd name="T6" fmla="*/ 184 w 392"/>
                  <a:gd name="T7" fmla="*/ 360 h 1432"/>
                  <a:gd name="T8" fmla="*/ 360 w 392"/>
                  <a:gd name="T9" fmla="*/ 576 h 1432"/>
                  <a:gd name="T10" fmla="*/ 392 w 392"/>
                  <a:gd name="T11" fmla="*/ 760 h 1432"/>
                  <a:gd name="T12" fmla="*/ 384 w 392"/>
                  <a:gd name="T13" fmla="*/ 928 h 1432"/>
                  <a:gd name="T14" fmla="*/ 352 w 392"/>
                  <a:gd name="T15" fmla="*/ 1032 h 1432"/>
                  <a:gd name="T16" fmla="*/ 304 w 392"/>
                  <a:gd name="T17" fmla="*/ 1192 h 1432"/>
                  <a:gd name="T18" fmla="*/ 272 w 392"/>
                  <a:gd name="T19" fmla="*/ 1272 h 1432"/>
                  <a:gd name="T20" fmla="*/ 208 w 392"/>
                  <a:gd name="T21" fmla="*/ 1432 h 1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2" h="1432">
                    <a:moveTo>
                      <a:pt x="0" y="0"/>
                    </a:moveTo>
                    <a:cubicBezTo>
                      <a:pt x="42" y="42"/>
                      <a:pt x="93" y="158"/>
                      <a:pt x="112" y="216"/>
                    </a:cubicBezTo>
                    <a:cubicBezTo>
                      <a:pt x="120" y="240"/>
                      <a:pt x="141" y="265"/>
                      <a:pt x="152" y="288"/>
                    </a:cubicBezTo>
                    <a:cubicBezTo>
                      <a:pt x="164" y="311"/>
                      <a:pt x="171" y="337"/>
                      <a:pt x="184" y="360"/>
                    </a:cubicBezTo>
                    <a:cubicBezTo>
                      <a:pt x="229" y="441"/>
                      <a:pt x="295" y="511"/>
                      <a:pt x="360" y="576"/>
                    </a:cubicBezTo>
                    <a:cubicBezTo>
                      <a:pt x="376" y="639"/>
                      <a:pt x="385" y="695"/>
                      <a:pt x="392" y="760"/>
                    </a:cubicBezTo>
                    <a:cubicBezTo>
                      <a:pt x="389" y="816"/>
                      <a:pt x="388" y="872"/>
                      <a:pt x="384" y="928"/>
                    </a:cubicBezTo>
                    <a:cubicBezTo>
                      <a:pt x="381" y="964"/>
                      <a:pt x="361" y="997"/>
                      <a:pt x="352" y="1032"/>
                    </a:cubicBezTo>
                    <a:cubicBezTo>
                      <a:pt x="339" y="1084"/>
                      <a:pt x="328" y="1144"/>
                      <a:pt x="304" y="1192"/>
                    </a:cubicBezTo>
                    <a:cubicBezTo>
                      <a:pt x="291" y="1218"/>
                      <a:pt x="288" y="1248"/>
                      <a:pt x="272" y="1272"/>
                    </a:cubicBezTo>
                    <a:cubicBezTo>
                      <a:pt x="244" y="1314"/>
                      <a:pt x="208" y="1379"/>
                      <a:pt x="208" y="1432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22334" name="Freeform 30"/>
              <p:cNvSpPr>
                <a:spLocks/>
              </p:cNvSpPr>
              <p:nvPr/>
            </p:nvSpPr>
            <p:spPr bwMode="auto">
              <a:xfrm>
                <a:off x="1824" y="2584"/>
                <a:ext cx="688" cy="160"/>
              </a:xfrm>
              <a:custGeom>
                <a:avLst/>
                <a:gdLst>
                  <a:gd name="T0" fmla="*/ 0 w 688"/>
                  <a:gd name="T1" fmla="*/ 160 h 160"/>
                  <a:gd name="T2" fmla="*/ 456 w 688"/>
                  <a:gd name="T3" fmla="*/ 80 h 160"/>
                  <a:gd name="T4" fmla="*/ 608 w 688"/>
                  <a:gd name="T5" fmla="*/ 24 h 160"/>
                  <a:gd name="T6" fmla="*/ 664 w 688"/>
                  <a:gd name="T7" fmla="*/ 8 h 160"/>
                  <a:gd name="T8" fmla="*/ 688 w 688"/>
                  <a:gd name="T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160">
                    <a:moveTo>
                      <a:pt x="0" y="160"/>
                    </a:moveTo>
                    <a:cubicBezTo>
                      <a:pt x="152" y="148"/>
                      <a:pt x="309" y="122"/>
                      <a:pt x="456" y="80"/>
                    </a:cubicBezTo>
                    <a:cubicBezTo>
                      <a:pt x="510" y="64"/>
                      <a:pt x="555" y="42"/>
                      <a:pt x="608" y="24"/>
                    </a:cubicBezTo>
                    <a:cubicBezTo>
                      <a:pt x="666" y="5"/>
                      <a:pt x="594" y="28"/>
                      <a:pt x="664" y="8"/>
                    </a:cubicBezTo>
                    <a:cubicBezTo>
                      <a:pt x="672" y="6"/>
                      <a:pt x="688" y="0"/>
                      <a:pt x="688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pic>
        <p:nvPicPr>
          <p:cNvPr id="1122335" name="Picture 31" descr="precentralgyrus-zoom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2035561"/>
            <a:ext cx="7689849" cy="450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245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2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22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pt-BR" dirty="0" err="1"/>
              <a:t>Áreas</a:t>
            </a:r>
            <a:r>
              <a:rPr lang="en-GB" altLang="pt-BR" dirty="0"/>
              <a:t> de </a:t>
            </a:r>
            <a:r>
              <a:rPr lang="en-GB" altLang="pt-BR" dirty="0" err="1"/>
              <a:t>aplicações</a:t>
            </a:r>
            <a:r>
              <a:rPr lang="en-GB" altLang="pt-BR" dirty="0"/>
              <a:t> de </a:t>
            </a:r>
            <a:r>
              <a:rPr lang="en-GB" altLang="pt-BR" dirty="0" err="1"/>
              <a:t>Ontologias</a:t>
            </a:r>
            <a:endParaRPr lang="en-GB" altLang="pt-BR" dirty="0"/>
          </a:p>
        </p:txBody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pt-BR" dirty="0" err="1">
                <a:solidFill>
                  <a:srgbClr val="0033CC"/>
                </a:solidFill>
              </a:rPr>
              <a:t>Organização</a:t>
            </a:r>
            <a:r>
              <a:rPr lang="en-GB" altLang="pt-BR" dirty="0">
                <a:solidFill>
                  <a:srgbClr val="0033CC"/>
                </a:solidFill>
              </a:rPr>
              <a:t> de </a:t>
            </a:r>
            <a:r>
              <a:rPr lang="en-GB" altLang="pt-BR" dirty="0" err="1">
                <a:solidFill>
                  <a:srgbClr val="0033CC"/>
                </a:solidFill>
              </a:rPr>
              <a:t>informações</a:t>
            </a:r>
            <a:r>
              <a:rPr lang="en-GB" altLang="pt-BR" dirty="0">
                <a:solidFill>
                  <a:srgbClr val="0033CC"/>
                </a:solidFill>
              </a:rPr>
              <a:t> </a:t>
            </a:r>
            <a:r>
              <a:rPr lang="en-GB" altLang="pt-BR" dirty="0" err="1">
                <a:solidFill>
                  <a:srgbClr val="0033CC"/>
                </a:solidFill>
              </a:rPr>
              <a:t>complexas</a:t>
            </a:r>
            <a:r>
              <a:rPr lang="en-GB" altLang="pt-BR" dirty="0">
                <a:solidFill>
                  <a:srgbClr val="0033CC"/>
                </a:solidFill>
              </a:rPr>
              <a:t> e semi-</a:t>
            </a:r>
            <a:r>
              <a:rPr lang="en-GB" altLang="pt-BR" dirty="0" err="1">
                <a:solidFill>
                  <a:srgbClr val="0033CC"/>
                </a:solidFill>
              </a:rPr>
              <a:t>estruturadas</a:t>
            </a:r>
            <a:endParaRPr lang="en-GB" altLang="pt-BR" dirty="0"/>
          </a:p>
          <a:p>
            <a:pPr lvl="1"/>
            <a:r>
              <a:rPr lang="en-GB" altLang="pt-BR" dirty="0"/>
              <a:t>UN-FAO, NASA, Ordnance Survey, General Motors, Lockheed Martin, …</a:t>
            </a:r>
          </a:p>
        </p:txBody>
      </p:sp>
      <p:pic>
        <p:nvPicPr>
          <p:cNvPr id="1124356" name="Picture 4" descr="floodri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946" y="2777992"/>
            <a:ext cx="5054036" cy="38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3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53" y="2777992"/>
            <a:ext cx="5390147" cy="346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135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Ferramentas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Browsers </a:t>
            </a:r>
            <a:r>
              <a:rPr lang="pt-BR" dirty="0" err="1"/>
              <a:t>Linked</a:t>
            </a:r>
            <a:r>
              <a:rPr lang="pt-BR" dirty="0"/>
              <a:t> Data </a:t>
            </a:r>
          </a:p>
          <a:p>
            <a:r>
              <a:rPr lang="pt-BR" dirty="0"/>
              <a:t>Motores de Busca</a:t>
            </a:r>
          </a:p>
          <a:p>
            <a:r>
              <a:rPr lang="pt-BR" dirty="0"/>
              <a:t> Aplicações para domínios específicos </a:t>
            </a:r>
            <a:endParaRPr lang="en-US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42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E96A8E-0C17-453F-9D17-0CB5126F3BCA}"/>
              </a:ext>
            </a:extLst>
          </p:cNvPr>
          <p:cNvSpPr txBox="1"/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latin typeface="+mj-lt"/>
                <a:ea typeface="+mj-ea"/>
                <a:cs typeface="+mj-cs"/>
              </a:rPr>
              <a:t>1- O que são Dados Abertos?</a:t>
            </a:r>
          </a:p>
        </p:txBody>
      </p:sp>
      <p:cxnSp>
        <p:nvCxnSpPr>
          <p:cNvPr id="17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hat is open dat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2619"/>
          <a:stretch/>
        </p:blipFill>
        <p:spPr bwMode="auto"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818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Browsers </a:t>
            </a:r>
            <a:r>
              <a:rPr lang="pt-BR" dirty="0" err="1"/>
              <a:t>Linked</a:t>
            </a:r>
            <a:r>
              <a:rPr lang="pt-BR" dirty="0"/>
              <a:t> Data 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Marbles</a:t>
            </a:r>
            <a:r>
              <a:rPr lang="pt-BR" dirty="0"/>
              <a:t> – http://www5.wiwiss.fu-berlin.de/marbles/ • </a:t>
            </a:r>
          </a:p>
          <a:p>
            <a:r>
              <a:rPr lang="pt-BR" dirty="0"/>
              <a:t>Entra com uma URI  </a:t>
            </a:r>
          </a:p>
          <a:p>
            <a:r>
              <a:rPr lang="pt-BR" dirty="0"/>
              <a:t>Pontos coloridos são usados para correlacionar a origem dos dados apresentados com as fontes de dados de onde foram encontrados. </a:t>
            </a:r>
          </a:p>
          <a:p>
            <a:r>
              <a:rPr lang="pt-BR" dirty="0"/>
              <a:t> Os dados são recuperados de múltiplas fontes e integrados em um único grafo que é mantido através das sessões do usuário. </a:t>
            </a:r>
          </a:p>
          <a:p>
            <a:endParaRPr lang="pt-BR" dirty="0"/>
          </a:p>
          <a:p>
            <a:r>
              <a:rPr lang="pt-BR" dirty="0"/>
              <a:t> Para testar http://dbpedia.org/resource/Beijing_Capital_International_Airport</a:t>
            </a:r>
            <a:endParaRPr lang="en-US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794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Quick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Dirty</a:t>
            </a:r>
            <a:r>
              <a:rPr lang="pt-BR" dirty="0"/>
              <a:t> RDF browser 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http://graphite.ecs.soton.ac.uk/browser/ </a:t>
            </a:r>
          </a:p>
          <a:p>
            <a:r>
              <a:rPr lang="pt-BR" dirty="0"/>
              <a:t>Browser RDF </a:t>
            </a:r>
          </a:p>
          <a:p>
            <a:r>
              <a:rPr lang="pt-BR" dirty="0"/>
              <a:t>Útil para verificar RDF ou </a:t>
            </a:r>
            <a:r>
              <a:rPr lang="pt-BR" dirty="0" err="1"/>
              <a:t>RDFa</a:t>
            </a:r>
            <a:endParaRPr lang="pt-BR" dirty="0"/>
          </a:p>
          <a:p>
            <a:r>
              <a:rPr lang="pt-BR" dirty="0"/>
              <a:t> Para testar: http://dbpedia.org/resource/Beijing_Capital_International_Airport</a:t>
            </a:r>
            <a:endParaRPr lang="en-US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753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Motores de Busca 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600" b="1" dirty="0" err="1"/>
              <a:t>Sindice</a:t>
            </a:r>
            <a:r>
              <a:rPr lang="pt-BR" sz="3600" b="1" dirty="0"/>
              <a:t> </a:t>
            </a:r>
          </a:p>
          <a:p>
            <a:r>
              <a:rPr lang="pt-BR" dirty="0"/>
              <a:t> índice de documentos RDF (20 milhões) </a:t>
            </a:r>
          </a:p>
          <a:p>
            <a:r>
              <a:rPr lang="pt-BR" dirty="0"/>
              <a:t>http://www.sindice.com/ </a:t>
            </a:r>
          </a:p>
          <a:p>
            <a:r>
              <a:rPr lang="pt-BR" dirty="0"/>
              <a:t>http://any23.apache.org/</a:t>
            </a:r>
          </a:p>
          <a:p>
            <a:r>
              <a:rPr lang="pt-BR" sz="3600" b="1" dirty="0" err="1"/>
              <a:t>Sig.ma</a:t>
            </a:r>
            <a:r>
              <a:rPr lang="pt-BR" sz="3600" b="1" dirty="0"/>
              <a:t> </a:t>
            </a:r>
          </a:p>
          <a:p>
            <a:r>
              <a:rPr lang="pt-BR" dirty="0"/>
              <a:t> interface de busca baseada em </a:t>
            </a:r>
            <a:r>
              <a:rPr lang="pt-BR" dirty="0" err="1"/>
              <a:t>Sindice</a:t>
            </a:r>
            <a:r>
              <a:rPr lang="pt-BR" dirty="0"/>
              <a:t>, fazendo mapeamento de esquemas base em informações de filtragem. </a:t>
            </a:r>
          </a:p>
          <a:p>
            <a:r>
              <a:rPr lang="pt-BR" dirty="0"/>
              <a:t>http://www.dataversity.net/end-support-sindice-com-search-engine-history-lessons-learned-legacy-guest-post/</a:t>
            </a:r>
            <a:endParaRPr lang="en-US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4727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Motores de Busca 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4000" b="1" dirty="0" err="1"/>
              <a:t>Swoogle</a:t>
            </a:r>
            <a:r>
              <a:rPr lang="pt-BR" sz="4000" dirty="0"/>
              <a:t> </a:t>
            </a:r>
            <a:endParaRPr lang="pt-BR" sz="3600" dirty="0"/>
          </a:p>
          <a:p>
            <a:pPr lvl="1"/>
            <a:r>
              <a:rPr lang="pt-BR" sz="3200" dirty="0"/>
              <a:t> índice de documentos RDF (2.3 milhões)</a:t>
            </a:r>
          </a:p>
          <a:p>
            <a:pPr lvl="1"/>
            <a:r>
              <a:rPr lang="pt-BR" sz="3200" dirty="0"/>
              <a:t>http://swoogle.umbc.edu/ </a:t>
            </a:r>
          </a:p>
          <a:p>
            <a:r>
              <a:rPr lang="pt-BR" sz="3600" b="1" dirty="0" err="1"/>
              <a:t>Semantic</a:t>
            </a:r>
            <a:r>
              <a:rPr lang="pt-BR" sz="3600" b="1" dirty="0"/>
              <a:t> Web </a:t>
            </a:r>
            <a:r>
              <a:rPr lang="pt-BR" sz="3600" b="1" dirty="0" err="1"/>
              <a:t>Search</a:t>
            </a:r>
            <a:r>
              <a:rPr lang="pt-BR" sz="3600" b="1" dirty="0"/>
              <a:t> </a:t>
            </a:r>
            <a:r>
              <a:rPr lang="pt-BR" sz="3600" b="1" dirty="0" err="1"/>
              <a:t>Engine</a:t>
            </a:r>
            <a:r>
              <a:rPr lang="pt-BR" sz="3600" b="1" dirty="0"/>
              <a:t> </a:t>
            </a:r>
          </a:p>
          <a:p>
            <a:pPr lvl="1"/>
            <a:r>
              <a:rPr lang="pt-BR" sz="3200" dirty="0"/>
              <a:t>busca de recursos por palavra-chave </a:t>
            </a:r>
          </a:p>
          <a:p>
            <a:pPr lvl="1"/>
            <a:r>
              <a:rPr lang="pt-BR" sz="3200" dirty="0">
                <a:hlinkClick r:id="rId2"/>
              </a:rPr>
              <a:t>http://swse.deri.org/index-rebuild.html</a:t>
            </a:r>
            <a:r>
              <a:rPr lang="pt-BR" sz="3200" dirty="0"/>
              <a:t> (em reconstrução)</a:t>
            </a:r>
          </a:p>
          <a:p>
            <a:r>
              <a:rPr lang="pt-BR" sz="4000" b="1" dirty="0" err="1"/>
              <a:t>SameAs</a:t>
            </a:r>
            <a:r>
              <a:rPr lang="pt-BR" sz="4000" b="1" dirty="0"/>
              <a:t> </a:t>
            </a:r>
          </a:p>
          <a:p>
            <a:pPr lvl="1"/>
            <a:r>
              <a:rPr lang="pt-BR" sz="3200" dirty="0"/>
              <a:t>Usuário entra com uma URI e o Serviço realiza uma busca por </a:t>
            </a:r>
            <a:r>
              <a:rPr lang="pt-BR" sz="3200" dirty="0" err="1"/>
              <a:t>URIs</a:t>
            </a:r>
            <a:r>
              <a:rPr lang="pt-BR" sz="3200" dirty="0"/>
              <a:t> equivalentes </a:t>
            </a:r>
          </a:p>
          <a:p>
            <a:pPr lvl="1"/>
            <a:r>
              <a:rPr lang="pt-BR" sz="3200" dirty="0"/>
              <a:t> http://sameas.org/</a:t>
            </a:r>
            <a:endParaRPr lang="en-US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3220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de </a:t>
            </a:r>
            <a:r>
              <a:rPr lang="en-US" dirty="0" err="1"/>
              <a:t>Domínio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LinkedDataGeo</a:t>
            </a:r>
            <a:endParaRPr lang="pt-BR" dirty="0"/>
          </a:p>
          <a:p>
            <a:pPr lvl="1"/>
            <a:r>
              <a:rPr lang="pt-BR" dirty="0"/>
              <a:t> Aplicativo para encontrar recursos </a:t>
            </a:r>
            <a:r>
              <a:rPr lang="pt-BR" dirty="0" err="1"/>
              <a:t>linkados</a:t>
            </a:r>
            <a:r>
              <a:rPr lang="pt-BR" dirty="0"/>
              <a:t> de dados geográficos </a:t>
            </a:r>
          </a:p>
          <a:p>
            <a:pPr lvl="1"/>
            <a:r>
              <a:rPr lang="pt-BR" dirty="0"/>
              <a:t>http://browser.linkedgeodata.org/? </a:t>
            </a:r>
          </a:p>
          <a:p>
            <a:r>
              <a:rPr lang="pt-BR" dirty="0"/>
              <a:t>Vocabulários Usados:</a:t>
            </a:r>
          </a:p>
          <a:p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4" y="3664771"/>
            <a:ext cx="5686425" cy="2647129"/>
          </a:xfrm>
          <a:prstGeom prst="rect">
            <a:avLst/>
          </a:prstGeom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68078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para Publicação de Dados Ligados 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3600" b="1" dirty="0"/>
              <a:t>SPARQL </a:t>
            </a:r>
            <a:r>
              <a:rPr lang="pt-BR" sz="3600" b="1" dirty="0" err="1"/>
              <a:t>Endpoints</a:t>
            </a:r>
            <a:r>
              <a:rPr lang="pt-BR" sz="3600" b="1" dirty="0"/>
              <a:t> </a:t>
            </a:r>
          </a:p>
          <a:p>
            <a:pPr lvl="1"/>
            <a:r>
              <a:rPr lang="pt-BR" sz="2800" dirty="0"/>
              <a:t> </a:t>
            </a:r>
            <a:r>
              <a:rPr lang="pt-BR" sz="2800" dirty="0" err="1"/>
              <a:t>Pubby</a:t>
            </a:r>
            <a:r>
              <a:rPr lang="pt-BR" sz="2800" dirty="0"/>
              <a:t> - http://www4.wiwiss.fu-berlin.de/pubby/ –</a:t>
            </a:r>
          </a:p>
          <a:p>
            <a:pPr lvl="1"/>
            <a:r>
              <a:rPr lang="pt-BR" sz="2800" dirty="0"/>
              <a:t>Virtuoso - http://lod.openlinksw.com/sparql –</a:t>
            </a:r>
          </a:p>
          <a:p>
            <a:pPr lvl="1"/>
            <a:r>
              <a:rPr lang="pt-BR" sz="2800" dirty="0" err="1"/>
              <a:t>Fuseki</a:t>
            </a:r>
            <a:r>
              <a:rPr lang="pt-BR" sz="2800" dirty="0"/>
              <a:t> - http://jena.apache.org/documentation/ </a:t>
            </a:r>
            <a:r>
              <a:rPr lang="pt-BR" sz="2800" dirty="0" err="1"/>
              <a:t>serving_data</a:t>
            </a:r>
            <a:r>
              <a:rPr lang="pt-BR" sz="2800" dirty="0"/>
              <a:t>/index.html </a:t>
            </a:r>
          </a:p>
          <a:p>
            <a:r>
              <a:rPr lang="pt-BR" sz="3900" b="1" dirty="0"/>
              <a:t>Bibliotecas e Frameworks </a:t>
            </a:r>
          </a:p>
          <a:p>
            <a:pPr marL="228600" lvl="1">
              <a:spcBef>
                <a:spcPts val="1000"/>
              </a:spcBef>
            </a:pPr>
            <a:r>
              <a:rPr lang="pt-BR" sz="2800" dirty="0" err="1"/>
              <a:t>Graphite</a:t>
            </a:r>
            <a:r>
              <a:rPr lang="pt-BR" sz="2800" dirty="0"/>
              <a:t> PHP </a:t>
            </a:r>
            <a:r>
              <a:rPr lang="pt-BR" sz="2800" dirty="0" err="1"/>
              <a:t>Linked</a:t>
            </a:r>
            <a:r>
              <a:rPr lang="pt-BR" sz="2800" dirty="0"/>
              <a:t> Data Library </a:t>
            </a:r>
          </a:p>
          <a:p>
            <a:pPr lvl="1"/>
            <a:r>
              <a:rPr lang="pt-BR" dirty="0"/>
              <a:t>Biblioteca para trabalhar com RDF a partir de PHP.</a:t>
            </a:r>
          </a:p>
          <a:p>
            <a:pPr lvl="1"/>
            <a:r>
              <a:rPr lang="pt-BR" dirty="0"/>
              <a:t>http://graphite.ecs.soton.ac.uk/ </a:t>
            </a:r>
          </a:p>
          <a:p>
            <a:r>
              <a:rPr lang="pt-BR" sz="3200" b="1" dirty="0" err="1"/>
              <a:t>Paget</a:t>
            </a:r>
            <a:r>
              <a:rPr lang="pt-BR" sz="3200" dirty="0"/>
              <a:t> </a:t>
            </a:r>
          </a:p>
          <a:p>
            <a:pPr lvl="1"/>
            <a:r>
              <a:rPr lang="pt-BR" sz="2800" dirty="0"/>
              <a:t>framework para construção de aplicações </a:t>
            </a:r>
            <a:r>
              <a:rPr lang="pt-BR" sz="2800" dirty="0" err="1"/>
              <a:t>Linked</a:t>
            </a:r>
            <a:r>
              <a:rPr lang="pt-BR" sz="2800" dirty="0"/>
              <a:t> Data. </a:t>
            </a:r>
          </a:p>
          <a:p>
            <a:pPr lvl="1"/>
            <a:r>
              <a:rPr lang="pt-BR" sz="2800" dirty="0"/>
              <a:t>•http://code.google.com/p/paget/ki </a:t>
            </a:r>
          </a:p>
          <a:p>
            <a:pPr lvl="1"/>
            <a:r>
              <a:rPr lang="pt-BR" sz="2800" dirty="0"/>
              <a:t> http://joseki.sourceforge.net/</a:t>
            </a:r>
            <a:endParaRPr lang="en-US" sz="2800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8866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para Publicação de Dados Ligados 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pt-BR" sz="3100" b="1" dirty="0" err="1"/>
              <a:t>Linked</a:t>
            </a:r>
            <a:r>
              <a:rPr lang="pt-BR" sz="3100" b="1" dirty="0"/>
              <a:t> Data/RDF </a:t>
            </a:r>
            <a:r>
              <a:rPr lang="pt-BR" sz="3100" b="1" dirty="0" err="1"/>
              <a:t>Editors</a:t>
            </a:r>
            <a:r>
              <a:rPr lang="pt-BR" sz="3100" b="1" dirty="0"/>
              <a:t> </a:t>
            </a:r>
          </a:p>
          <a:p>
            <a:pPr lvl="1"/>
            <a:r>
              <a:rPr lang="pt-BR" dirty="0" err="1"/>
              <a:t>Hyena</a:t>
            </a:r>
            <a:r>
              <a:rPr lang="pt-BR" dirty="0"/>
              <a:t>: RDF Editor </a:t>
            </a:r>
          </a:p>
          <a:p>
            <a:r>
              <a:rPr lang="pt-BR" sz="3100" b="1" dirty="0" err="1"/>
              <a:t>Validators</a:t>
            </a:r>
            <a:r>
              <a:rPr lang="pt-BR" sz="3200" dirty="0"/>
              <a:t> </a:t>
            </a:r>
          </a:p>
          <a:p>
            <a:r>
              <a:rPr lang="pt-BR" sz="3200" dirty="0" err="1"/>
              <a:t>Sindice</a:t>
            </a:r>
            <a:r>
              <a:rPr lang="pt-BR" sz="3200" dirty="0"/>
              <a:t> Web Data </a:t>
            </a:r>
            <a:r>
              <a:rPr lang="pt-BR" sz="3200" dirty="0" err="1"/>
              <a:t>Inspector</a:t>
            </a:r>
            <a:r>
              <a:rPr lang="pt-BR" sz="3200" dirty="0"/>
              <a:t> </a:t>
            </a:r>
          </a:p>
          <a:p>
            <a:pPr lvl="1"/>
            <a:r>
              <a:rPr lang="pt-BR" dirty="0"/>
              <a:t>http://inspector.sindice.com/ </a:t>
            </a:r>
          </a:p>
          <a:p>
            <a:r>
              <a:rPr lang="pt-BR" dirty="0"/>
              <a:t> </a:t>
            </a:r>
            <a:r>
              <a:rPr lang="pt-BR" dirty="0" err="1"/>
              <a:t>Eyeball</a:t>
            </a:r>
            <a:r>
              <a:rPr lang="pt-BR" dirty="0"/>
              <a:t> –</a:t>
            </a:r>
          </a:p>
          <a:p>
            <a:pPr lvl="1"/>
            <a:r>
              <a:rPr lang="pt-BR" dirty="0"/>
              <a:t>http://jena.sourceforge.net/Eyeball/ </a:t>
            </a:r>
          </a:p>
          <a:p>
            <a:r>
              <a:rPr lang="pt-BR" dirty="0"/>
              <a:t>W3C </a:t>
            </a:r>
            <a:r>
              <a:rPr lang="pt-BR" dirty="0" err="1"/>
              <a:t>Validation</a:t>
            </a:r>
            <a:r>
              <a:rPr lang="pt-BR" dirty="0"/>
              <a:t> Service </a:t>
            </a:r>
          </a:p>
          <a:p>
            <a:pPr lvl="1"/>
            <a:r>
              <a:rPr lang="pt-BR" dirty="0"/>
              <a:t> http://www.w3.org/RDF/Validator/</a:t>
            </a:r>
            <a:endParaRPr lang="en-US" sz="2400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974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Data Scientist: The Sexiest Job of the 21st Century</a:t>
            </a:r>
          </a:p>
          <a:p>
            <a:pPr lvl="1"/>
            <a:r>
              <a:rPr lang="pt-BR" dirty="0">
                <a:hlinkClick r:id="rId2"/>
              </a:rPr>
              <a:t>https://hbr.org/2012/10/data-scientist-the-sexiest-job-of-the-21st-century/</a:t>
            </a:r>
            <a:endParaRPr lang="pt-BR" dirty="0"/>
          </a:p>
          <a:p>
            <a:r>
              <a:rPr lang="en-US" b="1" dirty="0"/>
              <a:t>EMC and </a:t>
            </a:r>
            <a:r>
              <a:rPr lang="en-US" b="1" dirty="0" err="1"/>
              <a:t>idc</a:t>
            </a:r>
            <a:r>
              <a:rPr lang="en-US" b="1" dirty="0"/>
              <a:t> have been monitoring and analyzing the digital universe since 2007</a:t>
            </a:r>
          </a:p>
          <a:p>
            <a:pPr lvl="1"/>
            <a:r>
              <a:rPr lang="pt-BR" b="1" dirty="0">
                <a:hlinkClick r:id="rId3"/>
              </a:rPr>
              <a:t>http://</a:t>
            </a:r>
            <a:r>
              <a:rPr lang="pt-BR" dirty="0">
                <a:hlinkClick r:id="rId3"/>
              </a:rPr>
              <a:t>www.emc.com/leadership/digital-universe/index.htm#Archive</a:t>
            </a:r>
            <a:endParaRPr lang="pt-BR" dirty="0"/>
          </a:p>
          <a:p>
            <a:r>
              <a:rPr lang="pt-BR" b="1" dirty="0"/>
              <a:t>Digital </a:t>
            </a:r>
            <a:r>
              <a:rPr lang="pt-BR" b="1" dirty="0" err="1"/>
              <a:t>Universe</a:t>
            </a:r>
            <a:r>
              <a:rPr lang="pt-BR" b="1" dirty="0"/>
              <a:t> in 2020</a:t>
            </a:r>
          </a:p>
          <a:p>
            <a:pPr lvl="1"/>
            <a:r>
              <a:rPr lang="pt-BR" dirty="0">
                <a:hlinkClick r:id="rId4"/>
              </a:rPr>
              <a:t>http://www.emc.com/leadership/digital-universe/2012iview/big-data-2020.htm</a:t>
            </a:r>
            <a:endParaRPr lang="pt-BR" dirty="0"/>
          </a:p>
          <a:p>
            <a:r>
              <a:rPr lang="en-US" b="1" dirty="0"/>
              <a:t>The Semantic Web - </a:t>
            </a:r>
            <a:r>
              <a:rPr lang="en-US" dirty="0"/>
              <a:t>A new form of Web content that is meaningful to computers will unleash a revolution of new possibilities</a:t>
            </a:r>
          </a:p>
          <a:p>
            <a:pPr lvl="1"/>
            <a:r>
              <a:rPr lang="en-US" dirty="0">
                <a:hlinkClick r:id="rId5"/>
              </a:rPr>
              <a:t>http://www.scientificamerican.com/article/the-semantic-web/</a:t>
            </a:r>
            <a:endParaRPr lang="en-US" dirty="0"/>
          </a:p>
          <a:p>
            <a:r>
              <a:rPr lang="en-US" dirty="0" err="1"/>
              <a:t>Bizer</a:t>
            </a:r>
            <a:r>
              <a:rPr lang="en-US" dirty="0"/>
              <a:t>, C., Heath, T., Berners-Lee, T.: Linked data - the story so far. Int. J. Semantic Web Inf. Syst. 5(3), 1–22 (2009)</a:t>
            </a:r>
          </a:p>
          <a:p>
            <a:endParaRPr lang="en-US" dirty="0"/>
          </a:p>
          <a:p>
            <a:pPr lvl="1"/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703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44414-49A2-4441-9FA1-CA9B7522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 de conhecimento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415B7E-60D9-40EB-AD78-DA45A851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DDE4C1-525C-4A79-8691-4FDEFAC8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8442"/>
            <a:ext cx="9395701" cy="46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489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CD814-1700-4470-964F-682D7DDA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1991EC-B385-4896-BC88-2C5691CB2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46C628-8603-4427-A230-20349EF8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27" y="1462869"/>
            <a:ext cx="8611346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8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Abertos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838200" y="1690688"/>
            <a:ext cx="108115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575757"/>
                </a:solidFill>
                <a:latin typeface="Noto Serif"/>
              </a:rPr>
              <a:t>Dados abertos (</a:t>
            </a:r>
            <a:r>
              <a:rPr lang="pt-BR" sz="2800" b="0" i="0" dirty="0">
                <a:solidFill>
                  <a:srgbClr val="575757"/>
                </a:solidFill>
                <a:effectLst/>
                <a:latin typeface="Noto Serif"/>
              </a:rPr>
              <a:t>Open </a:t>
            </a:r>
            <a:r>
              <a:rPr lang="pt-BR" sz="2800" b="0" i="0" dirty="0" err="1">
                <a:solidFill>
                  <a:srgbClr val="575757"/>
                </a:solidFill>
                <a:effectLst/>
                <a:latin typeface="Noto Serif"/>
              </a:rPr>
              <a:t>Definition</a:t>
            </a:r>
            <a:r>
              <a:rPr lang="pt-BR" sz="2800" b="0" i="0" dirty="0">
                <a:solidFill>
                  <a:srgbClr val="575757"/>
                </a:solidFill>
                <a:effectLst/>
                <a:latin typeface="Noto Serif"/>
              </a:rPr>
              <a:t>, 2014)...</a:t>
            </a:r>
          </a:p>
          <a:p>
            <a:r>
              <a:rPr lang="pt-BR" sz="2800" dirty="0">
                <a:solidFill>
                  <a:srgbClr val="575757"/>
                </a:solidFill>
                <a:latin typeface="Noto Serif"/>
              </a:rPr>
              <a:t>	</a:t>
            </a:r>
            <a:r>
              <a:rPr lang="pt-BR" sz="2800" b="0" i="0" dirty="0">
                <a:solidFill>
                  <a:srgbClr val="575757"/>
                </a:solidFill>
                <a:effectLst/>
                <a:latin typeface="Noto Serif"/>
              </a:rPr>
              <a:t> </a:t>
            </a:r>
            <a:r>
              <a:rPr lang="pt-BR" sz="2800" b="1" dirty="0">
                <a:solidFill>
                  <a:srgbClr val="575757"/>
                </a:solidFill>
                <a:latin typeface="Noto Serif"/>
              </a:rPr>
              <a:t>P</a:t>
            </a:r>
            <a:r>
              <a:rPr lang="pt-BR" sz="2800" b="1" i="0" dirty="0">
                <a:solidFill>
                  <a:srgbClr val="575757"/>
                </a:solidFill>
                <a:effectLst/>
                <a:latin typeface="Noto Serif"/>
              </a:rPr>
              <a:t>odem ser livremente utilizados, reutilizados e redistribuídos por qualquer pessoa </a:t>
            </a:r>
            <a:r>
              <a:rPr lang="pt-BR" sz="2800" b="0" i="0" dirty="0">
                <a:solidFill>
                  <a:srgbClr val="575757"/>
                </a:solidFill>
                <a:effectLst/>
                <a:latin typeface="Noto Serif"/>
              </a:rPr>
              <a:t>- sujeitos, no máximo, à exigência de atribuição à fonte original e compartilhamento pelas mesmas licenças em que as informações foram apresentadas. </a:t>
            </a:r>
          </a:p>
          <a:p>
            <a:endParaRPr lang="pt-BR" sz="2800" dirty="0">
              <a:solidFill>
                <a:srgbClr val="575757"/>
              </a:solidFill>
              <a:latin typeface="Noto Serif"/>
            </a:endParaRPr>
          </a:p>
          <a:p>
            <a:r>
              <a:rPr lang="pt-BR" sz="2800" b="0" i="0" dirty="0">
                <a:solidFill>
                  <a:srgbClr val="575757"/>
                </a:solidFill>
                <a:effectLst/>
                <a:latin typeface="Noto Serif"/>
              </a:rPr>
              <a:t>	A abertura de dados busca </a:t>
            </a:r>
            <a:r>
              <a:rPr lang="pt-BR" sz="2800" b="1" i="0" dirty="0">
                <a:solidFill>
                  <a:srgbClr val="575757"/>
                </a:solidFill>
                <a:effectLst/>
                <a:latin typeface="Noto Serif"/>
              </a:rPr>
              <a:t>evitar um mecanismo de controle e restrições sobre os dados que forem publicados</a:t>
            </a:r>
            <a:r>
              <a:rPr lang="pt-BR" sz="2800" b="0" i="0" dirty="0">
                <a:solidFill>
                  <a:srgbClr val="575757"/>
                </a:solidFill>
                <a:effectLst/>
                <a:latin typeface="Noto Serif"/>
              </a:rPr>
              <a:t>, permitindo que tanto pessoas de qualquer natureza possam explorar estes dados de forma livre.</a:t>
            </a:r>
            <a:endParaRPr lang="pt-BR" sz="2800" dirty="0"/>
          </a:p>
        </p:txBody>
      </p:sp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18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000000"/>
                </a:solidFill>
              </a:rPr>
              <a:t>Dados Abertos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97808" y="2510118"/>
            <a:ext cx="5880897" cy="4016188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 Termo surgiu em 1995 em um documento de uma agência científica americana, sobre divulgação de dados ambientais e geofísicos </a:t>
            </a:r>
            <a:r>
              <a:rPr lang="pt-BR" sz="2000" dirty="0">
                <a:solidFill>
                  <a:srgbClr val="000000"/>
                </a:solidFill>
              </a:rPr>
              <a:t>(</a:t>
            </a:r>
            <a:r>
              <a:rPr lang="pt-BR" sz="2000" dirty="0" err="1">
                <a:solidFill>
                  <a:srgbClr val="000000"/>
                </a:solidFill>
              </a:rPr>
              <a:t>Chignard</a:t>
            </a:r>
            <a:r>
              <a:rPr lang="pt-BR" sz="2000" dirty="0">
                <a:solidFill>
                  <a:srgbClr val="000000"/>
                </a:solidFill>
              </a:rPr>
              <a:t>, 2013).</a:t>
            </a:r>
          </a:p>
          <a:p>
            <a:endParaRPr lang="pt-BR" dirty="0">
              <a:solidFill>
                <a:srgbClr val="000000"/>
              </a:solidFill>
            </a:endParaRPr>
          </a:p>
          <a:p>
            <a:r>
              <a:rPr lang="pt-BR" dirty="0">
                <a:solidFill>
                  <a:srgbClr val="000000"/>
                </a:solidFill>
              </a:rPr>
              <a:t>Possuem </a:t>
            </a:r>
            <a:r>
              <a:rPr lang="pt-BR" b="1" dirty="0">
                <a:solidFill>
                  <a:srgbClr val="000000"/>
                </a:solidFill>
              </a:rPr>
              <a:t>3 normas fundamentais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oto Serif"/>
              </a:rPr>
              <a:t>  </a:t>
            </a:r>
          </a:p>
          <a:p>
            <a:endParaRPr lang="pt-BR" dirty="0">
              <a:solidFill>
                <a:srgbClr val="000000"/>
              </a:solidFill>
            </a:endParaRPr>
          </a:p>
          <a:p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8140" y="1299882"/>
            <a:ext cx="5763764" cy="4841562"/>
          </a:xfrm>
          <a:prstGeom prst="rect">
            <a:avLst/>
          </a:prstGeom>
        </p:spPr>
      </p:pic>
      <p:pic>
        <p:nvPicPr>
          <p:cNvPr id="6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891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Abertos Governamentais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/>
              <a:t>A filosofia por trás do conceito de </a:t>
            </a:r>
            <a:r>
              <a:rPr lang="pt-BR" altLang="pt-BR" b="1" dirty="0"/>
              <a:t>dados governamentais abertos </a:t>
            </a:r>
            <a:r>
              <a:rPr lang="pt-BR" altLang="pt-BR" dirty="0"/>
              <a:t>é inspirada no conceito de código aberto e a cadeia abaixo</a:t>
            </a:r>
          </a:p>
          <a:p>
            <a:endParaRPr lang="pt-BR" dirty="0"/>
          </a:p>
        </p:txBody>
      </p:sp>
      <p:pic>
        <p:nvPicPr>
          <p:cNvPr id="4" name="Picture 4" descr="http://files.cursos.ep.org.br/epp0015_dados_abertos/abertu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02" y="3077316"/>
            <a:ext cx="9402264" cy="309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50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Abertos Governamentais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57" y="1690688"/>
            <a:ext cx="8669685" cy="18390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Retângulo 7"/>
          <p:cNvSpPr/>
          <p:nvPr/>
        </p:nvSpPr>
        <p:spPr>
          <a:xfrm>
            <a:off x="611961" y="4157300"/>
            <a:ext cx="109680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i="0" dirty="0">
                <a:solidFill>
                  <a:srgbClr val="003366"/>
                </a:solidFill>
                <a:effectLst/>
                <a:latin typeface="verdana" panose="020B0604030504040204" pitchFamily="34" charset="0"/>
              </a:rPr>
              <a:t>INDA - Infraestrutura Nacional de Dados Abertos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38198" y="5155708"/>
            <a:ext cx="105155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rgbClr val="575757"/>
                </a:solidFill>
                <a:effectLst/>
                <a:latin typeface="Noto Serif"/>
              </a:rPr>
              <a:t>Os dados abertos governamentais fazem parte da política de acesso à informação do governo federal (INDA) criados em 2012. A Administração Pública Federal, por meio da </a:t>
            </a:r>
            <a:r>
              <a:rPr lang="pt-BR" sz="20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Noto Serif"/>
              </a:rPr>
              <a:t>Lei de Acesso à Informação</a:t>
            </a:r>
            <a:r>
              <a:rPr lang="pt-BR" sz="2000" b="0" i="0" dirty="0">
                <a:solidFill>
                  <a:srgbClr val="575757"/>
                </a:solidFill>
                <a:effectLst/>
                <a:latin typeface="Noto Serif"/>
              </a:rPr>
              <a:t>, em seu artigo 8º, reconheceu a necessidade de disponibilizar dados governamentais em formato aberto.</a:t>
            </a:r>
            <a:endParaRPr lang="pt-BR" sz="2000" dirty="0"/>
          </a:p>
        </p:txBody>
      </p:sp>
      <p:pic>
        <p:nvPicPr>
          <p:cNvPr id="7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7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2.bp.blogspot.com/-xXRVrVemOiI/U_8iLtnrQgI/AAAAAAAAMUM/6MMCqUHUT-g/s320/we-are-open-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39" y="0"/>
            <a:ext cx="9113521" cy="68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11296" y="5298970"/>
            <a:ext cx="3818444" cy="1477328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pode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copiar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essas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transparências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à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vontade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parte das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transprências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autor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outras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vieram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diversas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fontes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Web e de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diversos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colegas</a:t>
            </a:r>
            <a:endParaRPr lang="en-US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0450C-FD46-4ABA-A160-13A650FF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550" y="6226629"/>
            <a:ext cx="1560351" cy="54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218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7672" y="5134848"/>
            <a:ext cx="10972800" cy="13837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dirty="0">
                <a:solidFill>
                  <a:srgbClr val="FFFF00"/>
                </a:solidFill>
              </a:rPr>
              <a:t>Dados Abertos Governamentais não se fazem da noite para o dia....</a:t>
            </a:r>
          </a:p>
        </p:txBody>
      </p:sp>
      <p:pic>
        <p:nvPicPr>
          <p:cNvPr id="21506" name="Picture 2" descr="http://www.data.gov.bc.ca/local/dbc/images/Blog/opengov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352" y="674763"/>
            <a:ext cx="2952466" cy="298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00" y="442064"/>
            <a:ext cx="8729904" cy="4692784"/>
          </a:xfrm>
          <a:prstGeom prst="rect">
            <a:avLst/>
          </a:prstGeom>
        </p:spPr>
      </p:pic>
      <p:sp>
        <p:nvSpPr>
          <p:cNvPr id="8" name="Seta para a direita 7"/>
          <p:cNvSpPr/>
          <p:nvPr/>
        </p:nvSpPr>
        <p:spPr>
          <a:xfrm rot="10800000">
            <a:off x="8740856" y="1209411"/>
            <a:ext cx="771633" cy="48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287158" y="674763"/>
            <a:ext cx="2843194" cy="15577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285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www.philosophyofinformation.net/wp-content/uploads/2014/06/vsi-188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44" y="592182"/>
            <a:ext cx="3205245" cy="511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da Informação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22" y="1358682"/>
            <a:ext cx="6368909" cy="4983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lipse 5"/>
          <p:cNvSpPr/>
          <p:nvPr/>
        </p:nvSpPr>
        <p:spPr>
          <a:xfrm>
            <a:off x="2260809" y="3257352"/>
            <a:ext cx="4660583" cy="15577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8022432" y="2495203"/>
            <a:ext cx="3664471" cy="986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881667" y="6157996"/>
            <a:ext cx="4142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http://www.philosophyofinformation.net/</a:t>
            </a:r>
          </a:p>
        </p:txBody>
      </p:sp>
      <p:pic>
        <p:nvPicPr>
          <p:cNvPr id="40962" name="Picture 2" descr="Luciano Floridi | Forum Économique Mondial">
            <a:extLst>
              <a:ext uri="{FF2B5EF4-FFF2-40B4-BE49-F238E27FC236}">
                <a16:creationId xmlns:a16="http://schemas.microsoft.com/office/drawing/2014/main" id="{0524B4E7-3FA6-4BD0-BDE2-EF767AC1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9" b="99603" l="3000" r="99500">
                        <a14:foregroundMark x1="34000" y1="9921" x2="59000" y2="5159"/>
                        <a14:foregroundMark x1="59000" y1="5159" x2="66500" y2="8730"/>
                        <a14:foregroundMark x1="42500" y1="33333" x2="27500" y2="49603"/>
                        <a14:foregroundMark x1="27500" y1="49603" x2="28500" y2="70238"/>
                        <a14:foregroundMark x1="28500" y1="70238" x2="43000" y2="50397"/>
                        <a14:foregroundMark x1="43000" y1="50397" x2="43000" y2="29762"/>
                        <a14:foregroundMark x1="43000" y1="29762" x2="43000" y2="29762"/>
                        <a14:foregroundMark x1="47000" y1="69048" x2="61500" y2="68254"/>
                        <a14:foregroundMark x1="1000" y1="84127" x2="27500" y2="78968"/>
                        <a14:foregroundMark x1="27500" y1="78968" x2="49000" y2="89683"/>
                        <a14:foregroundMark x1="49000" y1="89683" x2="75500" y2="91270"/>
                        <a14:foregroundMark x1="75500" y1="91270" x2="47000" y2="96032"/>
                        <a14:foregroundMark x1="47000" y1="96032" x2="20500" y2="93651"/>
                        <a14:foregroundMark x1="20500" y1="93651" x2="6000" y2="86905"/>
                        <a14:foregroundMark x1="6000" y1="88889" x2="35000" y2="98810"/>
                        <a14:foregroundMark x1="35000" y1="98810" x2="64000" y2="97619"/>
                        <a14:foregroundMark x1="64000" y1="97619" x2="83000" y2="98413"/>
                        <a14:foregroundMark x1="3000" y1="86508" x2="15500" y2="96825"/>
                        <a14:foregroundMark x1="83000" y1="81746" x2="87000" y2="83333"/>
                        <a14:foregroundMark x1="84000" y1="84524" x2="85500" y2="85317"/>
                        <a14:foregroundMark x1="92500" y1="86111" x2="93500" y2="98016"/>
                        <a14:foregroundMark x1="98500" y1="86508" x2="99500" y2="99603"/>
                        <a14:foregroundMark x1="31000" y1="9127" x2="56000" y2="5556"/>
                        <a14:foregroundMark x1="56000" y1="5556" x2="40500" y2="5556"/>
                        <a14:foregroundMark x1="19500" y1="51190" x2="19000" y2="48016"/>
                        <a14:foregroundMark x1="19500" y1="49206" x2="21500" y2="59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7" y="5181600"/>
            <a:ext cx="133047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285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da Informação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1960" y="1690688"/>
            <a:ext cx="6019800" cy="4710112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A informação é consumida para a geração de novos dados que serão consumidos infinitamente. </a:t>
            </a:r>
          </a:p>
          <a:p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A geração de novos dados baseada em dados anteriormente consumidos é inerente à sociedade</a:t>
            </a:r>
          </a:p>
          <a:p>
            <a:r>
              <a:rPr lang="pt-BR" dirty="0">
                <a:solidFill>
                  <a:srgbClr val="575757"/>
                </a:solidFill>
                <a:latin typeface="Noto Serif"/>
              </a:rPr>
              <a:t>M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ostra a importância que a estruturação e a conexão de dados possuem para a recuperação da informação e a produção de novos conhecimentos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60" y="1326044"/>
            <a:ext cx="5303520" cy="5265366"/>
          </a:xfrm>
          <a:prstGeom prst="rect">
            <a:avLst/>
          </a:prstGeom>
        </p:spPr>
      </p:pic>
      <p:pic>
        <p:nvPicPr>
          <p:cNvPr id="6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844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da Informação...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“Information is a conceptual labyrinth….”</a:t>
            </a:r>
          </a:p>
          <a:p>
            <a:r>
              <a:rPr lang="en-US" dirty="0"/>
              <a:t>“The data-based definition of information….” (</a:t>
            </a:r>
            <a:r>
              <a:rPr lang="en-US" dirty="0" err="1"/>
              <a:t>Floridi</a:t>
            </a:r>
            <a:r>
              <a:rPr lang="en-US" dirty="0"/>
              <a:t>, 2010)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03" y="3552547"/>
            <a:ext cx="8855616" cy="2482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71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da Informação </a:t>
            </a:r>
            <a:r>
              <a:rPr lang="pt-BR" sz="2800" dirty="0"/>
              <a:t>(</a:t>
            </a:r>
            <a:r>
              <a:rPr lang="en-US" sz="2800" dirty="0" err="1"/>
              <a:t>Floridi</a:t>
            </a:r>
            <a:r>
              <a:rPr lang="en-US" sz="2800" dirty="0"/>
              <a:t>, 2010 )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1385887"/>
            <a:ext cx="8938966" cy="5336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63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09A7DCC-16AE-4248-BBB3-A7EB2858CC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4DBCBF-12B1-4DFF-9F9D-C3670A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503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7200" b="1" dirty="0"/>
              <a:t>2- O que é Web Semântica?</a:t>
            </a:r>
          </a:p>
        </p:txBody>
      </p:sp>
      <p:pic>
        <p:nvPicPr>
          <p:cNvPr id="37894" name="Picture 6" descr="Conheça a Web Semântica e entenda para o que ela serve | Clubesix Tecnologia">
            <a:extLst>
              <a:ext uri="{FF2B5EF4-FFF2-40B4-BE49-F238E27FC236}">
                <a16:creationId xmlns:a16="http://schemas.microsoft.com/office/drawing/2014/main" id="{D31C7BA6-4D9F-4D40-BC5D-82A90EF4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ttp://www.computerhistory.org/fellowawards/media/img/fellows/2003_tim_berners-le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0" b="97200" l="7000" r="93500">
                        <a14:foregroundMark x1="42500" y1="3600" x2="42500" y2="3600"/>
                        <a14:foregroundMark x1="62000" y1="86400" x2="62000" y2="86400"/>
                        <a14:foregroundMark x1="60500" y1="92000" x2="39500" y2="93200"/>
                        <a14:foregroundMark x1="86500" y1="69600" x2="75500" y2="92400"/>
                        <a14:foregroundMark x1="75500" y1="92400" x2="13500" y2="93200"/>
                        <a14:foregroundMark x1="13500" y1="93200" x2="13000" y2="78400"/>
                        <a14:foregroundMark x1="91500" y1="74400" x2="88500" y2="92400"/>
                        <a14:foregroundMark x1="93500" y1="72400" x2="75000" y2="92800"/>
                        <a14:foregroundMark x1="75000" y1="92800" x2="11000" y2="92800"/>
                        <a14:foregroundMark x1="11000" y1="92800" x2="11000" y2="74800"/>
                        <a14:foregroundMark x1="7500" y1="83200" x2="10500" y2="93600"/>
                        <a14:foregroundMark x1="7000" y1="94000" x2="7000" y2="94000"/>
                        <a14:foregroundMark x1="34500" y1="97200" x2="92000" y2="97200"/>
                        <a14:foregroundMark x1="84500" y1="15200" x2="71500" y2="5600"/>
                        <a14:foregroundMark x1="14000" y1="20400" x2="38500" y2="4400"/>
                        <a14:foregroundMark x1="18000" y1="11200" x2="34000" y2="4400"/>
                        <a14:foregroundMark x1="11500" y1="30800" x2="11500" y2="52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942"/>
            <a:ext cx="1323703" cy="16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 explicativo retangular com cantos arredondados 7"/>
          <p:cNvSpPr/>
          <p:nvPr/>
        </p:nvSpPr>
        <p:spPr>
          <a:xfrm>
            <a:off x="838200" y="1494432"/>
            <a:ext cx="5485083" cy="2511510"/>
          </a:xfrm>
          <a:prstGeom prst="wedgeRoundRectCallout">
            <a:avLst>
              <a:gd name="adj1" fmla="val -47324"/>
              <a:gd name="adj2" fmla="val 88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de Tim </a:t>
            </a:r>
            <a:r>
              <a:rPr lang="pt-BR" dirty="0" err="1"/>
              <a:t>Berners</a:t>
            </a:r>
            <a:r>
              <a:rPr lang="pt-BR" dirty="0"/>
              <a:t> Lee – Web Semântica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677" y="1766751"/>
            <a:ext cx="3332460" cy="175696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646" y="1936870"/>
            <a:ext cx="1567065" cy="1204615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2547030" y="2296861"/>
            <a:ext cx="978408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067256" y="3235159"/>
            <a:ext cx="17063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Navegação</a:t>
            </a:r>
            <a:r>
              <a:rPr lang="pt-BR" dirty="0">
                <a:solidFill>
                  <a:schemeClr val="bg1"/>
                </a:solidFill>
              </a:rPr>
              <a:t> 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em documentos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278521" y="3523716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Navegação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em recursos</a:t>
            </a:r>
          </a:p>
        </p:txBody>
      </p:sp>
      <p:pic>
        <p:nvPicPr>
          <p:cNvPr id="33794" name="Picture 2" descr="Diagrama explicativo para o conceito abrangente relativo à Web Semântica e sua relação com o conceito Web de Dados">
            <a:extLst>
              <a:ext uri="{FF2B5EF4-FFF2-40B4-BE49-F238E27FC236}">
                <a16:creationId xmlns:a16="http://schemas.microsoft.com/office/drawing/2014/main" id="{8F695FF0-3691-4A3D-BEE9-0D952BF21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126" y="1710451"/>
            <a:ext cx="5482563" cy="40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o explicativo retangular com cantos arredondados 7">
            <a:extLst>
              <a:ext uri="{FF2B5EF4-FFF2-40B4-BE49-F238E27FC236}">
                <a16:creationId xmlns:a16="http://schemas.microsoft.com/office/drawing/2014/main" id="{646FE4DD-F4B8-4293-AECE-AFD627D5D483}"/>
              </a:ext>
            </a:extLst>
          </p:cNvPr>
          <p:cNvSpPr/>
          <p:nvPr/>
        </p:nvSpPr>
        <p:spPr>
          <a:xfrm>
            <a:off x="873036" y="5199018"/>
            <a:ext cx="5632267" cy="1632458"/>
          </a:xfrm>
          <a:prstGeom prst="wedgeRoundRectCallout">
            <a:avLst>
              <a:gd name="adj1" fmla="val -46585"/>
              <a:gd name="adj2" fmla="val -619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conhecimento deverá ser </a:t>
            </a:r>
            <a:r>
              <a:rPr lang="pt-BR" b="1" dirty="0"/>
              <a:t>semanticamente codificado</a:t>
            </a:r>
            <a:r>
              <a:rPr lang="pt-BR" dirty="0"/>
              <a:t> a partir de </a:t>
            </a:r>
            <a:r>
              <a:rPr lang="pt-BR" b="1" dirty="0"/>
              <a:t>representações logicamente estruturadas e conectadas !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Será possível desenvolver </a:t>
            </a:r>
            <a:r>
              <a:rPr lang="pt-BR" b="1" dirty="0"/>
              <a:t>regras de inferência </a:t>
            </a:r>
            <a:r>
              <a:rPr lang="pt-BR" dirty="0"/>
              <a:t>que direcionem raciocínios automáticos.</a:t>
            </a:r>
          </a:p>
        </p:txBody>
      </p:sp>
    </p:spTree>
    <p:extLst>
      <p:ext uri="{BB962C8B-B14F-4D97-AF65-F5344CB8AC3E}">
        <p14:creationId xmlns:p14="http://schemas.microsoft.com/office/powerpoint/2010/main" val="1372080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pt-BR" sz="4100" dirty="0">
                <a:solidFill>
                  <a:srgbClr val="000000"/>
                </a:solidFill>
              </a:rPr>
              <a:t>Visão de Tim </a:t>
            </a:r>
            <a:r>
              <a:rPr lang="pt-BR" sz="4100" dirty="0" err="1">
                <a:solidFill>
                  <a:srgbClr val="000000"/>
                </a:solidFill>
              </a:rPr>
              <a:t>Berners</a:t>
            </a:r>
            <a:r>
              <a:rPr lang="pt-BR" sz="4100" dirty="0">
                <a:solidFill>
                  <a:srgbClr val="000000"/>
                </a:solidFill>
              </a:rPr>
              <a:t> Lee – Web Semântica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3840" y="2272143"/>
            <a:ext cx="5747657" cy="4389914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 Web Semântica surgiu em 2001 com o artigo  “Web Semântica: Um novo formato de conteúdo para a Web que tem significado para computadores vai iniciar uma revolução de novas oportunidades”. </a:t>
            </a:r>
          </a:p>
          <a:p>
            <a:endParaRPr lang="pt-BR" dirty="0">
              <a:solidFill>
                <a:srgbClr val="000000"/>
              </a:solidFill>
            </a:endParaRPr>
          </a:p>
          <a:p>
            <a:pPr lvl="1"/>
            <a:r>
              <a:rPr lang="pt-BR" sz="2800" dirty="0">
                <a:solidFill>
                  <a:srgbClr val="000000"/>
                </a:solidFill>
              </a:rPr>
              <a:t>Propõe as camadas da Web Semântica e descreve como poderia funcionar.</a:t>
            </a:r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Whatever Happened to the Semantic Web?">
            <a:extLst>
              <a:ext uri="{FF2B5EF4-FFF2-40B4-BE49-F238E27FC236}">
                <a16:creationId xmlns:a16="http://schemas.microsoft.com/office/drawing/2014/main" id="{309862F8-00A3-4E57-B99C-77146B32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041"/>
          <a:stretch/>
        </p:blipFill>
        <p:spPr bwMode="auto"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59B0591-A612-4F7F-996C-E92957419D99}"/>
              </a:ext>
            </a:extLst>
          </p:cNvPr>
          <p:cNvSpPr txBox="1"/>
          <p:nvPr/>
        </p:nvSpPr>
        <p:spPr>
          <a:xfrm>
            <a:off x="9256737" y="23664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2001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4C814E-767A-43BB-AFCC-4E40A0D6216E}"/>
              </a:ext>
            </a:extLst>
          </p:cNvPr>
          <p:cNvSpPr txBox="1"/>
          <p:nvPr/>
        </p:nvSpPr>
        <p:spPr>
          <a:xfrm>
            <a:off x="5565925" y="5420606"/>
            <a:ext cx="6100354" cy="1089529"/>
          </a:xfrm>
          <a:prstGeom prst="rect">
            <a:avLst/>
          </a:prstGeom>
          <a:solidFill>
            <a:schemeClr val="bg2">
              <a:alpha val="77000"/>
            </a:schemeClr>
          </a:solidFill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pt-BR" sz="1800" dirty="0"/>
              <a:t>“The Semantic Web will bring </a:t>
            </a:r>
            <a:r>
              <a:rPr lang="en-US" altLang="pt-BR" sz="1800" b="1" dirty="0"/>
              <a:t>structure to the meaningful content of Web pages</a:t>
            </a:r>
            <a:r>
              <a:rPr lang="en-US" altLang="pt-BR" sz="1800" dirty="0"/>
              <a:t>, creating an environment where </a:t>
            </a:r>
            <a:r>
              <a:rPr lang="en-US" altLang="pt-BR" sz="1800" b="1" dirty="0"/>
              <a:t>agents</a:t>
            </a:r>
            <a:r>
              <a:rPr lang="en-US" altLang="pt-BR" sz="1800" dirty="0"/>
              <a:t> roaming from page to page readily </a:t>
            </a:r>
            <a:r>
              <a:rPr lang="en-US" altLang="pt-BR" sz="1800" b="1" dirty="0"/>
              <a:t>carry out sophisticated tasks for users</a:t>
            </a:r>
            <a:r>
              <a:rPr lang="en-US" altLang="pt-BR" sz="18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731134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76DA44-7C3E-4510-BF35-ABF108BC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000000"/>
                </a:solidFill>
              </a:rPr>
              <a:t>Web Semântica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E95680-DDAC-4C7A-A1DC-42203AC9B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94" y="2110109"/>
            <a:ext cx="5873906" cy="4492710"/>
          </a:xfrm>
        </p:spPr>
        <p:txBody>
          <a:bodyPr anchor="ctr">
            <a:normAutofit fontScale="92500" lnSpcReduction="10000"/>
          </a:bodyPr>
          <a:lstStyle/>
          <a:p>
            <a:r>
              <a:rPr lang="pt-BR" dirty="0">
                <a:solidFill>
                  <a:srgbClr val="000000"/>
                </a:solidFill>
              </a:rPr>
              <a:t>A Web Semântica é uma extensão da Web atual, aonde à informação é atribuído significado bem definido, permitindo que pessoas e computadores trabalhem em cooperação.</a:t>
            </a:r>
          </a:p>
          <a:p>
            <a:pPr lvl="1"/>
            <a:r>
              <a:rPr lang="pt-BR" sz="2800" dirty="0">
                <a:solidFill>
                  <a:srgbClr val="000000"/>
                </a:solidFill>
              </a:rPr>
              <a:t>Os blocos básicos que definem a Web Semântica são: </a:t>
            </a:r>
          </a:p>
          <a:p>
            <a:pPr lvl="2"/>
            <a:r>
              <a:rPr lang="pt-BR" sz="2800" dirty="0">
                <a:solidFill>
                  <a:srgbClr val="000000"/>
                </a:solidFill>
              </a:rPr>
              <a:t>um </a:t>
            </a:r>
            <a:r>
              <a:rPr lang="pt-BR" sz="2800" b="1" dirty="0">
                <a:solidFill>
                  <a:srgbClr val="000000"/>
                </a:solidFill>
              </a:rPr>
              <a:t>modelo de dados </a:t>
            </a:r>
            <a:r>
              <a:rPr lang="pt-BR" sz="2800" dirty="0">
                <a:solidFill>
                  <a:srgbClr val="000000"/>
                </a:solidFill>
              </a:rPr>
              <a:t>padrão; </a:t>
            </a:r>
          </a:p>
          <a:p>
            <a:pPr lvl="2"/>
            <a:r>
              <a:rPr lang="pt-BR" sz="2800" dirty="0">
                <a:solidFill>
                  <a:srgbClr val="000000"/>
                </a:solidFill>
              </a:rPr>
              <a:t>um conjunto de </a:t>
            </a:r>
            <a:r>
              <a:rPr lang="pt-BR" sz="2800" b="1" dirty="0">
                <a:solidFill>
                  <a:srgbClr val="000000"/>
                </a:solidFill>
              </a:rPr>
              <a:t>vocabulários</a:t>
            </a:r>
            <a:r>
              <a:rPr lang="pt-BR" sz="2800" dirty="0">
                <a:solidFill>
                  <a:srgbClr val="000000"/>
                </a:solidFill>
              </a:rPr>
              <a:t> de referência;</a:t>
            </a:r>
          </a:p>
          <a:p>
            <a:pPr lvl="2"/>
            <a:r>
              <a:rPr lang="pt-BR" sz="2800" dirty="0">
                <a:solidFill>
                  <a:srgbClr val="000000"/>
                </a:solidFill>
              </a:rPr>
              <a:t>um </a:t>
            </a:r>
            <a:r>
              <a:rPr lang="pt-BR" sz="2800" b="1" dirty="0">
                <a:solidFill>
                  <a:srgbClr val="000000"/>
                </a:solidFill>
              </a:rPr>
              <a:t>protocolo</a:t>
            </a:r>
            <a:r>
              <a:rPr lang="pt-BR" sz="2800" dirty="0">
                <a:solidFill>
                  <a:srgbClr val="000000"/>
                </a:solidFill>
              </a:rPr>
              <a:t> padrão de consulta. </a:t>
            </a:r>
          </a:p>
        </p:txBody>
      </p:sp>
      <p:sp>
        <p:nvSpPr>
          <p:cNvPr id="77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59ABEF40-115D-4D0B-A11F-08F76FCF0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 r="2" b="2356"/>
          <a:stretch/>
        </p:blipFill>
        <p:spPr bwMode="auto">
          <a:xfrm>
            <a:off x="6803615" y="680336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60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da Web Semântica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3429000"/>
            <a:ext cx="4110445" cy="2846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1496946"/>
            <a:ext cx="5799908" cy="4800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ixaDeTexto 6"/>
          <p:cNvSpPr txBox="1"/>
          <p:nvPr/>
        </p:nvSpPr>
        <p:spPr>
          <a:xfrm>
            <a:off x="1752138" y="6308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Ano 2001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375469" y="631794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Ano 2005</a:t>
            </a:r>
          </a:p>
        </p:txBody>
      </p:sp>
    </p:spTree>
    <p:extLst>
      <p:ext uri="{BB962C8B-B14F-4D97-AF65-F5344CB8AC3E}">
        <p14:creationId xmlns:p14="http://schemas.microsoft.com/office/powerpoint/2010/main" val="173562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rgbClr val="000000"/>
                </a:solidFill>
              </a:rPr>
              <a:t>Agenda para as próximas aulas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97809" y="2421682"/>
            <a:ext cx="5422238" cy="4032281"/>
          </a:xfrm>
        </p:spPr>
        <p:txBody>
          <a:bodyPr anchor="ctr">
            <a:normAutofit fontScale="92500" lnSpcReduction="10000"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Motivar, contextualizar e dar exemplos </a:t>
            </a:r>
            <a:r>
              <a:rPr lang="pt-BR" dirty="0">
                <a:solidFill>
                  <a:srgbClr val="000000"/>
                </a:solidFill>
              </a:rPr>
              <a:t>para que você seja capaz de responder 3 perguntas básicas</a:t>
            </a:r>
          </a:p>
          <a:p>
            <a:endParaRPr lang="pt-BR" dirty="0">
              <a:solidFill>
                <a:srgbClr val="000000"/>
              </a:solidFill>
            </a:endParaRPr>
          </a:p>
          <a:p>
            <a:pPr lvl="1"/>
            <a:r>
              <a:rPr lang="pt-BR" sz="2800" b="1" dirty="0">
                <a:solidFill>
                  <a:srgbClr val="000000"/>
                </a:solidFill>
              </a:rPr>
              <a:t>O que são Dados Abertos?</a:t>
            </a:r>
          </a:p>
          <a:p>
            <a:pPr lvl="1"/>
            <a:endParaRPr lang="pt-BR" sz="2800" b="1" dirty="0">
              <a:solidFill>
                <a:srgbClr val="000000"/>
              </a:solidFill>
            </a:endParaRPr>
          </a:p>
          <a:p>
            <a:pPr lvl="1"/>
            <a:r>
              <a:rPr lang="pt-BR" sz="2800" b="1" dirty="0">
                <a:solidFill>
                  <a:srgbClr val="000000"/>
                </a:solidFill>
              </a:rPr>
              <a:t>O que é Web Semântica?</a:t>
            </a:r>
          </a:p>
          <a:p>
            <a:pPr lvl="1"/>
            <a:endParaRPr lang="pt-BR" sz="2800" b="1" dirty="0">
              <a:solidFill>
                <a:srgbClr val="000000"/>
              </a:solidFill>
            </a:endParaRPr>
          </a:p>
          <a:p>
            <a:pPr lvl="1"/>
            <a:r>
              <a:rPr lang="pt-BR" sz="2800" b="1" dirty="0">
                <a:solidFill>
                  <a:srgbClr val="000000"/>
                </a:solidFill>
              </a:rPr>
              <a:t>O que são e para que servem as Ontologias?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Perguntas">
            <a:extLst>
              <a:ext uri="{FF2B5EF4-FFF2-40B4-BE49-F238E27FC236}">
                <a16:creationId xmlns:a16="http://schemas.microsoft.com/office/drawing/2014/main" id="{737793CA-5359-4E16-8A33-91183707A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9072" y="1275409"/>
            <a:ext cx="4156581" cy="4156581"/>
          </a:xfrm>
          <a:prstGeom prst="rect">
            <a:avLst/>
          </a:prstGeom>
        </p:spPr>
      </p:pic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0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Web Semântica no dias de hoje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574" t="6963" r="3872" b="12535"/>
          <a:stretch/>
        </p:blipFill>
        <p:spPr>
          <a:xfrm>
            <a:off x="1767839" y="1461286"/>
            <a:ext cx="8982075" cy="5396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41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5C834-6524-4861-9B77-F7D87570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tal ler?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29F162-7465-466B-B212-4D99D686D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71" y="365125"/>
            <a:ext cx="3979629" cy="534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3D7823-ECE0-4D50-9E69-AC90A944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2" y="1845460"/>
            <a:ext cx="6431982" cy="36185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661925-8021-422B-90E5-DD3A14028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956" y="3838052"/>
            <a:ext cx="2146044" cy="29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88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Conectados (</a:t>
            </a:r>
            <a:r>
              <a:rPr lang="pt-BR" dirty="0" err="1"/>
              <a:t>Linked</a:t>
            </a:r>
            <a:r>
              <a:rPr lang="pt-BR" dirty="0"/>
              <a:t> Data ou LD 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 A partir da Web Semântica derivou-se o conceito de dados conectados (</a:t>
            </a:r>
            <a:r>
              <a:rPr lang="pt-BR" b="1" dirty="0"/>
              <a:t>LD</a:t>
            </a:r>
            <a:r>
              <a:rPr lang="pt-BR" dirty="0"/>
              <a:t>)  </a:t>
            </a:r>
          </a:p>
          <a:p>
            <a:r>
              <a:rPr lang="pt-BR" dirty="0"/>
              <a:t> </a:t>
            </a:r>
            <a:r>
              <a:rPr lang="pt-BR" b="1" dirty="0"/>
              <a:t>Dados Conectados é um conjunto de boas práticas </a:t>
            </a:r>
            <a:r>
              <a:rPr lang="pt-BR" dirty="0"/>
              <a:t>para publicar e conectar de dados na Web, com o intuito de criar uma “Web de Dados” (</a:t>
            </a:r>
            <a:r>
              <a:rPr lang="pt-BR" dirty="0" err="1"/>
              <a:t>Bizer</a:t>
            </a:r>
            <a:r>
              <a:rPr lang="pt-BR" dirty="0"/>
              <a:t>, et al., 2006). </a:t>
            </a:r>
          </a:p>
          <a:p>
            <a:pPr lvl="1"/>
            <a:r>
              <a:rPr lang="pt-BR" dirty="0"/>
              <a:t>Boas práticas são apoiadas em tecnologias Web (HTTP, URI, etc..), objetivo de permitir a </a:t>
            </a:r>
            <a:r>
              <a:rPr lang="pt-BR" b="1" dirty="0"/>
              <a:t>leitura dos dados conectados semanticamente</a:t>
            </a:r>
            <a:r>
              <a:rPr lang="pt-BR" dirty="0"/>
              <a:t>, de forma automática por agentes de software. </a:t>
            </a:r>
          </a:p>
          <a:p>
            <a:pPr lvl="1"/>
            <a:r>
              <a:rPr lang="pt-BR" dirty="0"/>
              <a:t>A Web de Dados cria oportunidades para a </a:t>
            </a:r>
            <a:r>
              <a:rPr lang="pt-BR" b="1" dirty="0"/>
              <a:t>integração semântica dos dados</a:t>
            </a:r>
            <a:r>
              <a:rPr lang="pt-BR" dirty="0"/>
              <a:t>, motiva novos tipos de aplicações e ferramentas, </a:t>
            </a:r>
          </a:p>
          <a:p>
            <a:pPr lvl="1"/>
            <a:r>
              <a:rPr lang="pt-BR" dirty="0"/>
              <a:t>Dados Conectados também estão representados uma pequena parcela das tecnologias que compõem a </a:t>
            </a:r>
            <a:r>
              <a:rPr lang="pt-BR" i="1" dirty="0"/>
              <a:t>Web Semântica</a:t>
            </a:r>
            <a:r>
              <a:rPr lang="pt-BR" dirty="0"/>
              <a:t>.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71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780889"/>
            <a:ext cx="5494020" cy="607711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Conectados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5574" t="6963" r="3872" b="12535"/>
          <a:stretch/>
        </p:blipFill>
        <p:spPr>
          <a:xfrm>
            <a:off x="93354" y="2471057"/>
            <a:ext cx="5584596" cy="3355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eta para a direita 7"/>
          <p:cNvSpPr/>
          <p:nvPr/>
        </p:nvSpPr>
        <p:spPr>
          <a:xfrm>
            <a:off x="5931600" y="4566981"/>
            <a:ext cx="2191319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419301" y="388341"/>
            <a:ext cx="15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Rotolo</a:t>
            </a:r>
            <a:r>
              <a:rPr lang="pt-BR" dirty="0"/>
              <a:t>, 2013)</a:t>
            </a:r>
          </a:p>
        </p:txBody>
      </p:sp>
      <p:pic>
        <p:nvPicPr>
          <p:cNvPr id="7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085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Paralelo entre a </a:t>
            </a:r>
            <a:r>
              <a:rPr lang="pt-BR" i="1" dirty="0"/>
              <a:t>Web</a:t>
            </a:r>
            <a:r>
              <a:rPr lang="pt-BR" dirty="0"/>
              <a:t> de Documentos (Web Atual) e a </a:t>
            </a:r>
            <a:r>
              <a:rPr lang="pt-BR" i="1" dirty="0"/>
              <a:t>Web</a:t>
            </a:r>
            <a:r>
              <a:rPr lang="pt-BR" dirty="0"/>
              <a:t> de Dados.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b="1" dirty="0"/>
              <a:t>Web de documentos</a:t>
            </a:r>
          </a:p>
          <a:p>
            <a:pPr lvl="1"/>
            <a:r>
              <a:rPr lang="pt-BR" dirty="0"/>
              <a:t>usa navegadores HTML para acessar dados, </a:t>
            </a:r>
          </a:p>
          <a:p>
            <a:pPr lvl="1"/>
            <a:r>
              <a:rPr lang="pt-BR" dirty="0"/>
              <a:t>hiperlinks são usados para navegar entre as páginas,</a:t>
            </a:r>
          </a:p>
          <a:p>
            <a:pPr lvl="1"/>
            <a:r>
              <a:rPr lang="pt-BR" dirty="0"/>
              <a:t>conjunto de padrões (mecanismo de identificação global e único: </a:t>
            </a:r>
            <a:r>
              <a:rPr lang="pt-BR" dirty="0" err="1"/>
              <a:t>URIs</a:t>
            </a:r>
            <a:r>
              <a:rPr lang="pt-BR" dirty="0"/>
              <a:t>; mecanismo de acesso universal: HTTP e um formato padrão para representação de conteúdo: HTML)</a:t>
            </a:r>
          </a:p>
          <a:p>
            <a:r>
              <a:rPr lang="pt-BR" b="1" dirty="0"/>
              <a:t>Web de dados</a:t>
            </a:r>
          </a:p>
          <a:p>
            <a:pPr lvl="1"/>
            <a:r>
              <a:rPr lang="pt-BR" dirty="0"/>
              <a:t> os dados são acessados a partir de navegadores RDF. </a:t>
            </a:r>
          </a:p>
          <a:p>
            <a:pPr lvl="1"/>
            <a:r>
              <a:rPr lang="pt-BR" dirty="0"/>
              <a:t>os links RDF são usados para acessar dados de diversas fontes.</a:t>
            </a:r>
          </a:p>
          <a:p>
            <a:pPr lvl="1"/>
            <a:r>
              <a:rPr lang="pt-BR" dirty="0"/>
              <a:t>outros conjunto de padrões (mecanismo de identificação e acesso universal usado na Web de documentos (as </a:t>
            </a:r>
            <a:r>
              <a:rPr lang="pt-BR" dirty="0" err="1"/>
              <a:t>URIs</a:t>
            </a:r>
            <a:r>
              <a:rPr lang="pt-BR" dirty="0"/>
              <a:t> e o HTTP); modelo padrão para representação de dados: RDF, linguagem de consulta para acesso aos dados: SPARQL)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430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upload.wikimedia.org/wikipedia/commons/thumb/0/08/LOD_Cloud_2014.svg/1024px-LOD_Cloud_2014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" y="17563"/>
            <a:ext cx="10454639" cy="68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67640" y="6211669"/>
            <a:ext cx="295741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FFFF00"/>
                </a:solidFill>
              </a:rPr>
              <a:t>Web de Dados</a:t>
            </a:r>
          </a:p>
        </p:txBody>
      </p:sp>
    </p:spTree>
    <p:extLst>
      <p:ext uri="{BB962C8B-B14F-4D97-AF65-F5344CB8AC3E}">
        <p14:creationId xmlns:p14="http://schemas.microsoft.com/office/powerpoint/2010/main" val="314124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</a:t>
            </a:r>
            <a:r>
              <a:rPr lang="pt-BR" b="1" dirty="0"/>
              <a:t>ecossistema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Relação entre Web Semântica, Dados Conectados, RDF e os diversos formatos de dados estruturados.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4" y="2776861"/>
            <a:ext cx="7233285" cy="4033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35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</a:t>
            </a:r>
            <a:r>
              <a:rPr lang="pt-BR" b="1" dirty="0"/>
              <a:t>ecossistema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Padrões de Dados Conectados permitem que qualquer pessoa publique os dados de uma forma que pode ser lido por pessoas e processado por máquinas. </a:t>
            </a:r>
          </a:p>
          <a:p>
            <a:r>
              <a:rPr lang="pt-BR" dirty="0"/>
              <a:t>Esta conexão de dados permite que todos (homens e máquinas) possam trabalhar conjuntamente de forma mais eficiente.</a:t>
            </a:r>
          </a:p>
          <a:p>
            <a:r>
              <a:rPr lang="pt-BR" dirty="0"/>
              <a:t>Dados Conectados podem proporcionar, desde </a:t>
            </a:r>
            <a:r>
              <a:rPr lang="pt-BR" b="1" dirty="0"/>
              <a:t>negócios até a melhoria do sistema público (governos)</a:t>
            </a:r>
            <a:r>
              <a:rPr lang="pt-BR" dirty="0"/>
              <a:t>. </a:t>
            </a:r>
          </a:p>
          <a:p>
            <a:r>
              <a:rPr lang="pt-BR" dirty="0"/>
              <a:t>Dados Conectados podem formar novos conhecimentos! 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647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</a:t>
            </a:r>
            <a:r>
              <a:rPr lang="pt-BR" b="1" dirty="0"/>
              <a:t>ecossistema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Exemplos: </a:t>
            </a:r>
          </a:p>
          <a:p>
            <a:pPr lvl="1"/>
            <a:r>
              <a:rPr lang="pt-BR" dirty="0"/>
              <a:t>Best </a:t>
            </a:r>
            <a:r>
              <a:rPr lang="pt-BR" dirty="0" err="1"/>
              <a:t>Buy</a:t>
            </a:r>
            <a:r>
              <a:rPr lang="pt-BR" dirty="0"/>
              <a:t>, melhorou entre 15% a 30% no número de clicks via buscador Google através da utilização do formato de serialização de Dados Conectados (</a:t>
            </a:r>
            <a:r>
              <a:rPr lang="pt-BR" dirty="0" err="1"/>
              <a:t>RDFa</a:t>
            </a:r>
            <a:r>
              <a:rPr lang="pt-BR" dirty="0"/>
              <a:t>).</a:t>
            </a:r>
          </a:p>
          <a:p>
            <a:pPr lvl="1"/>
            <a:r>
              <a:rPr lang="pt-BR" dirty="0"/>
              <a:t>Google anunciou a utilização do formato de serialização JSON-LD para o Gmail; </a:t>
            </a:r>
          </a:p>
          <a:p>
            <a:pPr lvl="1"/>
            <a:r>
              <a:rPr lang="pt-BR" dirty="0"/>
              <a:t>IBM anunciou que o DB2 se tornará um servidor de Dados Conectados; </a:t>
            </a:r>
          </a:p>
          <a:p>
            <a:pPr lvl="1"/>
            <a:r>
              <a:rPr lang="pt-BR" dirty="0" err="1"/>
              <a:t>Facebook</a:t>
            </a:r>
            <a:r>
              <a:rPr lang="pt-BR" dirty="0"/>
              <a:t> expôs os Dados Conectados via </a:t>
            </a:r>
            <a:r>
              <a:rPr lang="pt-BR" dirty="0" err="1"/>
              <a:t>Graph</a:t>
            </a:r>
            <a:r>
              <a:rPr lang="pt-BR" dirty="0"/>
              <a:t> API; </a:t>
            </a:r>
          </a:p>
          <a:p>
            <a:pPr lvl="1"/>
            <a:r>
              <a:rPr lang="pt-BR" dirty="0"/>
              <a:t>Governo Britânico disponibiliza vários de suas fontes de dados em formato RDF (Data.gov, 2014).</a:t>
            </a:r>
          </a:p>
          <a:p>
            <a:pPr lvl="1"/>
            <a:r>
              <a:rPr lang="pt-BR" dirty="0"/>
              <a:t>....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191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w3.org/DesignIssues/diagrams/lod/597992118v2_350x350_B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70" y="2344373"/>
            <a:ext cx="3388044" cy="338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Dados Conectados é um conjunto de boas práticas...</a:t>
            </a:r>
            <a:endParaRPr lang="pt-BR" dirty="0"/>
          </a:p>
        </p:txBody>
      </p:sp>
      <p:graphicFrame>
        <p:nvGraphicFramePr>
          <p:cNvPr id="20487" name="Espaço Reservado para Conteúdo 2">
            <a:extLst>
              <a:ext uri="{FF2B5EF4-FFF2-40B4-BE49-F238E27FC236}">
                <a16:creationId xmlns:a16="http://schemas.microsoft.com/office/drawing/2014/main" id="{1EB52CAE-5190-4FC1-8B43-E3060F6E1B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70514" y="1690688"/>
          <a:ext cx="8621486" cy="444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 4"/>
          <p:cNvSpPr/>
          <p:nvPr/>
        </p:nvSpPr>
        <p:spPr>
          <a:xfrm>
            <a:off x="579120" y="6185852"/>
            <a:ext cx="11612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dados são abertos com no mínimo 3 estrelas, estamos interessados em dados abertos a partir de 4 estrelas. Veja mais em http://files.cursos.ep.org.br/epp0015_dados_abertos/beneficios.pdf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58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5921AD0-FD57-4B4A-8D88-D60128F6D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2358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A423AE1-3A69-4989-AC9F-E5C1A05E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742067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b="1"/>
              <a:t>Motivação</a:t>
            </a:r>
            <a:endParaRPr lang="en-US" sz="6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548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Abertos Conectados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i="1" dirty="0"/>
              <a:t>The </a:t>
            </a:r>
            <a:r>
              <a:rPr lang="pt-BR" b="1" i="1" dirty="0" err="1"/>
              <a:t>Linked</a:t>
            </a:r>
            <a:r>
              <a:rPr lang="pt-BR" b="1" i="1" dirty="0"/>
              <a:t> Open Data (LOD)</a:t>
            </a:r>
            <a:r>
              <a:rPr lang="pt-BR" dirty="0"/>
              <a:t>,  é um projeto da comunidade de </a:t>
            </a:r>
            <a:r>
              <a:rPr lang="pt-BR" i="1" dirty="0"/>
              <a:t>Web Semântica</a:t>
            </a:r>
            <a:r>
              <a:rPr lang="pt-BR" dirty="0"/>
              <a:t>, (iniciado em 2007) por um Grupo de Interesse do W3C. </a:t>
            </a:r>
          </a:p>
          <a:p>
            <a:r>
              <a:rPr lang="pt-BR" dirty="0"/>
              <a:t>Seu objetivo foi fazer com que os dados fossem livremente disponibilizados para todos.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27660" y="3743962"/>
            <a:ext cx="7574280" cy="26776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575757"/>
                </a:solidFill>
                <a:latin typeface="Noto Serif"/>
              </a:rPr>
              <a:t>Cada círculo (nó) é um vocabulário criado em RDF e cada seta (arco) representa uma conexão entre os vocabulários.</a:t>
            </a:r>
          </a:p>
          <a:p>
            <a:endParaRPr lang="pt-BR" sz="2400" b="1" dirty="0">
              <a:solidFill>
                <a:srgbClr val="575757"/>
              </a:solidFill>
              <a:latin typeface="Noto Serif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575757"/>
                </a:solidFill>
                <a:latin typeface="Noto Serif"/>
              </a:rPr>
              <a:t>O nó central apresentada equivale à </a:t>
            </a:r>
            <a:r>
              <a:rPr lang="pt-BR" sz="2400" b="1" dirty="0" err="1">
                <a:solidFill>
                  <a:srgbClr val="575757"/>
                </a:solidFill>
                <a:latin typeface="Noto Serif"/>
              </a:rPr>
              <a:t>DBPedia</a:t>
            </a:r>
            <a:r>
              <a:rPr lang="pt-BR" sz="2400" b="1" dirty="0">
                <a:solidFill>
                  <a:srgbClr val="575757"/>
                </a:solidFill>
                <a:latin typeface="Noto Serif"/>
              </a:rPr>
              <a:t>, que extraiu todos os dados da </a:t>
            </a:r>
            <a:r>
              <a:rPr lang="pt-BR" sz="2400" b="1" dirty="0" err="1">
                <a:solidFill>
                  <a:srgbClr val="575757"/>
                </a:solidFill>
                <a:latin typeface="Noto Serif"/>
              </a:rPr>
              <a:t>Wikipedia</a:t>
            </a:r>
            <a:r>
              <a:rPr lang="pt-BR" sz="2400" b="1" dirty="0">
                <a:solidFill>
                  <a:srgbClr val="575757"/>
                </a:solidFill>
                <a:latin typeface="Noto Serif"/>
              </a:rPr>
              <a:t> e disponibilizou em formato RDF</a:t>
            </a:r>
          </a:p>
        </p:txBody>
      </p:sp>
      <p:pic>
        <p:nvPicPr>
          <p:cNvPr id="4" name="Picture 2" descr="https://upload.wikimedia.org/wikipedia/commons/thumb/0/08/LOD_Cloud_2014.svg/1024px-LOD_Cloud_2014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42" y="3866249"/>
            <a:ext cx="3718560" cy="2433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928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LOD2 Stack Po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t="9429" r="4533" b="25901"/>
          <a:stretch/>
        </p:blipFill>
        <p:spPr bwMode="auto">
          <a:xfrm>
            <a:off x="503852" y="55536"/>
            <a:ext cx="6707588" cy="6746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8349FFD-AB93-4BB9-AB70-4884A1299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015" y="1881964"/>
            <a:ext cx="4748572" cy="25181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94290E3-0B52-4E8E-B6D4-E323441B0480}"/>
              </a:ext>
            </a:extLst>
          </p:cNvPr>
          <p:cNvSpPr txBox="1"/>
          <p:nvPr/>
        </p:nvSpPr>
        <p:spPr>
          <a:xfrm>
            <a:off x="8137728" y="5085862"/>
            <a:ext cx="3711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http://aksw.org/Projects/LOD2.html</a:t>
            </a:r>
          </a:p>
        </p:txBody>
      </p:sp>
    </p:spTree>
    <p:extLst>
      <p:ext uri="{BB962C8B-B14F-4D97-AF65-F5344CB8AC3E}">
        <p14:creationId xmlns:p14="http://schemas.microsoft.com/office/powerpoint/2010/main" val="2282029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Como publicar LOD em 10 etapas...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63041"/>
            <a:ext cx="9533709" cy="5394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1. Preparar os Stakeholders</a:t>
            </a:r>
            <a:r>
              <a:rPr lang="pt-BR" dirty="0"/>
              <a:t>:  formação dos usuários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criar e manter os dados abertos conectados;</a:t>
            </a:r>
          </a:p>
          <a:p>
            <a:pPr marL="0" indent="0">
              <a:buNone/>
            </a:pPr>
            <a:r>
              <a:rPr lang="pt-BR" b="1" dirty="0"/>
              <a:t>2. Selecionar o Conjunto (Fonte) de Dados</a:t>
            </a:r>
            <a:r>
              <a:rPr lang="pt-BR" dirty="0"/>
              <a:t>: definir  </a:t>
            </a:r>
            <a:r>
              <a:rPr lang="pt-BR" b="1" dirty="0"/>
              <a:t>o que se pretende abrir </a:t>
            </a:r>
            <a:r>
              <a:rPr lang="pt-BR" dirty="0"/>
              <a:t>e conectar a outros dados e disponibilizá-los para reuso;</a:t>
            </a:r>
          </a:p>
          <a:p>
            <a:pPr marL="0" indent="0">
              <a:buNone/>
            </a:pPr>
            <a:r>
              <a:rPr lang="pt-BR" b="1" dirty="0"/>
              <a:t>3. Modelar os Dados</a:t>
            </a:r>
            <a:r>
              <a:rPr lang="pt-BR" dirty="0"/>
              <a:t>: com os Stakeholders capacitados e o conjunto de dados definidos, começa-se a modelagem dos dados conectados. </a:t>
            </a:r>
          </a:p>
          <a:p>
            <a:pPr marL="0" indent="0">
              <a:buNone/>
            </a:pPr>
            <a:r>
              <a:rPr lang="pt-BR" dirty="0"/>
              <a:t>	Representar os dados e como eles se relacionam com outros dados e de forma independente de aplicação;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344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Como publicar LOD em 10 etapas...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1463041"/>
            <a:ext cx="10093236" cy="5394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4. Especificar a Licença</a:t>
            </a:r>
            <a:r>
              <a:rPr lang="pt-BR" dirty="0"/>
              <a:t>:  Equipe/organização, responsável pelos dados que serão abertos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definir especificar a licença que será usada;</a:t>
            </a:r>
          </a:p>
          <a:p>
            <a:pPr marL="0" indent="0">
              <a:buNone/>
            </a:pPr>
            <a:r>
              <a:rPr lang="pt-BR" b="1" dirty="0"/>
              <a:t>5. Nomear boas </a:t>
            </a:r>
            <a:r>
              <a:rPr lang="pt-BR" b="1" dirty="0" err="1"/>
              <a:t>URIs</a:t>
            </a:r>
            <a:r>
              <a:rPr lang="pt-BR" dirty="0"/>
              <a:t>: é o núcleo dos Dados Abertos Conectados </a:t>
            </a:r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dirty="0"/>
              <a:t>definir e uso de boas práticas para </a:t>
            </a:r>
            <a:r>
              <a:rPr lang="pt-BR" dirty="0" err="1"/>
              <a:t>URIs</a:t>
            </a:r>
            <a:r>
              <a:rPr lang="pt-BR" dirty="0"/>
              <a:t> é fundamental;</a:t>
            </a:r>
          </a:p>
          <a:p>
            <a:pPr marL="0" indent="0">
              <a:buNone/>
            </a:pPr>
            <a:r>
              <a:rPr lang="pt-BR" b="1" dirty="0"/>
              <a:t>6. Usar Vocabulários Padrões</a:t>
            </a:r>
            <a:r>
              <a:rPr lang="pt-BR" dirty="0"/>
              <a:t>: uma das melhores formas de conectar dados é através do reuso de vocabulários conhecidos (ex. Recomendações do W3C);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9883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Como publicar LOD em 10 etapas...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3406" y="1463041"/>
            <a:ext cx="9683931" cy="5394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/>
              <a:t>7. Converter os Dados</a:t>
            </a:r>
            <a:r>
              <a:rPr lang="pt-BR"/>
              <a:t>: Uma vez definida a estratégia de modelagem, as boas práticas e identificados os vocabulários </a:t>
            </a:r>
            <a:r>
              <a:rPr lang="pt-BR">
                <a:sym typeface="Wingdings" panose="05000000000000000000" pitchFamily="2" charset="2"/>
              </a:rPr>
              <a:t></a:t>
            </a:r>
            <a:r>
              <a:rPr lang="pt-BR"/>
              <a:t> converter dos dados da fonte original para representação adequada aos Dados Conectados;</a:t>
            </a:r>
          </a:p>
          <a:p>
            <a:pPr marL="0" indent="0">
              <a:buNone/>
            </a:pPr>
            <a:r>
              <a:rPr lang="pt-BR" b="1"/>
              <a:t>8. Prover acesso aos Dados</a:t>
            </a:r>
            <a:r>
              <a:rPr lang="pt-BR"/>
              <a:t>: Define quais serão as formas de acesso que seres humanos e máquinas terão;</a:t>
            </a:r>
          </a:p>
          <a:p>
            <a:pPr marL="0" indent="0">
              <a:buNone/>
            </a:pPr>
            <a:r>
              <a:rPr lang="pt-BR" b="1"/>
              <a:t>9. Anunciar os novos Dados Conectados</a:t>
            </a:r>
            <a:r>
              <a:rPr lang="pt-BR"/>
              <a:t>: divulgação do novo </a:t>
            </a:r>
            <a:r>
              <a:rPr lang="pt-BR" i="1"/>
              <a:t>Dataset</a:t>
            </a:r>
            <a:r>
              <a:rPr lang="pt-BR"/>
              <a:t> publicado;</a:t>
            </a:r>
          </a:p>
          <a:p>
            <a:pPr marL="0" indent="0">
              <a:buNone/>
            </a:pPr>
            <a:r>
              <a:rPr lang="pt-BR" b="1"/>
              <a:t>10. Reconhecer o papel social</a:t>
            </a:r>
            <a:r>
              <a:rPr lang="pt-BR"/>
              <a:t>: o responsável pela publicação dos dados deve manter os dados publicados ao longo do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4415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Padrões de Representação de Dados abertos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preparação dos dados para que passem de Dados Abertos para Dados Abertos Conectados se dá por meio de uma série de </a:t>
            </a:r>
            <a:r>
              <a:rPr lang="pt-BR" b="1" dirty="0"/>
              <a:t>transformações intermediárias</a:t>
            </a:r>
            <a:r>
              <a:rPr lang="pt-BR" dirty="0"/>
              <a:t>...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8826510" y="4571308"/>
            <a:ext cx="3163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Visite: http://5stardata.info/en/</a:t>
            </a:r>
          </a:p>
        </p:txBody>
      </p:sp>
      <p:pic>
        <p:nvPicPr>
          <p:cNvPr id="7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5-star steps by example">
            <a:extLst>
              <a:ext uri="{FF2B5EF4-FFF2-40B4-BE49-F238E27FC236}">
                <a16:creationId xmlns:a16="http://schemas.microsoft.com/office/drawing/2014/main" id="{3ABA5285-2113-4972-A932-BCB09A6F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95" y="2721935"/>
            <a:ext cx="7166564" cy="406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15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000000"/>
                </a:solidFill>
              </a:rPr>
              <a:t>RDF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6448" y="2062716"/>
            <a:ext cx="5819552" cy="4614531"/>
          </a:xfrm>
        </p:spPr>
        <p:txBody>
          <a:bodyPr anchor="t">
            <a:normAutofit lnSpcReduction="10000"/>
          </a:bodyPr>
          <a:lstStyle/>
          <a:p>
            <a:r>
              <a:rPr lang="pt-BR" sz="2400" dirty="0">
                <a:solidFill>
                  <a:srgbClr val="000000"/>
                </a:solidFill>
              </a:rPr>
              <a:t>O RDF (</a:t>
            </a:r>
            <a:r>
              <a:rPr lang="pt-BR" sz="2400" i="1" dirty="0" err="1">
                <a:solidFill>
                  <a:srgbClr val="000000"/>
                </a:solidFill>
              </a:rPr>
              <a:t>Resource</a:t>
            </a:r>
            <a:r>
              <a:rPr lang="pt-BR" sz="2400" i="1" dirty="0">
                <a:solidFill>
                  <a:srgbClr val="000000"/>
                </a:solidFill>
              </a:rPr>
              <a:t> </a:t>
            </a:r>
            <a:r>
              <a:rPr lang="pt-BR" sz="2400" i="1" dirty="0" err="1">
                <a:solidFill>
                  <a:srgbClr val="000000"/>
                </a:solidFill>
              </a:rPr>
              <a:t>Description</a:t>
            </a:r>
            <a:r>
              <a:rPr lang="pt-BR" sz="2400" i="1" dirty="0">
                <a:solidFill>
                  <a:srgbClr val="000000"/>
                </a:solidFill>
              </a:rPr>
              <a:t> Framework</a:t>
            </a:r>
            <a:r>
              <a:rPr lang="pt-BR" sz="2400" dirty="0">
                <a:solidFill>
                  <a:srgbClr val="000000"/>
                </a:solidFill>
              </a:rPr>
              <a:t>) é uma linguagem de representação de informação na Web, </a:t>
            </a:r>
            <a:r>
              <a:rPr lang="pt-BR" sz="2400" b="1" dirty="0">
                <a:solidFill>
                  <a:srgbClr val="000000"/>
                </a:solidFill>
              </a:rPr>
              <a:t>recursos podem ser descritos formalmente e sejam acessíveis por máquinas</a:t>
            </a:r>
            <a:r>
              <a:rPr lang="pt-BR" sz="2400" dirty="0">
                <a:solidFill>
                  <a:srgbClr val="000000"/>
                </a:solidFill>
              </a:rPr>
              <a:t>. </a:t>
            </a:r>
          </a:p>
          <a:p>
            <a:pPr lvl="1"/>
            <a:r>
              <a:rPr lang="pt-BR" dirty="0">
                <a:solidFill>
                  <a:srgbClr val="000000"/>
                </a:solidFill>
              </a:rPr>
              <a:t>O objetivo do RDF é prover uma representação minimalista do conhecimento da Web.</a:t>
            </a:r>
          </a:p>
          <a:p>
            <a:pPr lvl="1"/>
            <a:r>
              <a:rPr lang="pt-BR" dirty="0">
                <a:solidFill>
                  <a:srgbClr val="000000"/>
                </a:solidFill>
              </a:rPr>
              <a:t>A versão RDF 1.1 (</a:t>
            </a:r>
            <a:r>
              <a:rPr lang="pt-BR" dirty="0" err="1">
                <a:solidFill>
                  <a:srgbClr val="000000"/>
                </a:solidFill>
              </a:rPr>
              <a:t>Fev</a:t>
            </a:r>
            <a:r>
              <a:rPr lang="pt-BR" dirty="0">
                <a:solidFill>
                  <a:srgbClr val="000000"/>
                </a:solidFill>
              </a:rPr>
              <a:t> 2014) estendeu a versão 1.0 (2004) proposta em 2004. </a:t>
            </a:r>
          </a:p>
          <a:p>
            <a:endParaRPr lang="pt-BR" sz="2400" dirty="0">
              <a:solidFill>
                <a:srgbClr val="000000"/>
              </a:solidFill>
            </a:endParaRPr>
          </a:p>
          <a:p>
            <a:pPr lvl="1"/>
            <a:r>
              <a:rPr lang="pt-BR" dirty="0">
                <a:solidFill>
                  <a:srgbClr val="000000"/>
                </a:solidFill>
              </a:rPr>
              <a:t>Disponível em http://www.w3.org/TR/rdf11-new/</a:t>
            </a:r>
          </a:p>
          <a:p>
            <a:endParaRPr lang="pt-BR" sz="2400" dirty="0">
              <a:solidFill>
                <a:srgbClr val="000000"/>
              </a:solidFill>
            </a:endParaRP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7C1C7C-792B-41B9-9168-87795E066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309" y="1850126"/>
            <a:ext cx="4986735" cy="3877186"/>
          </a:xfrm>
          <a:prstGeom prst="rect">
            <a:avLst/>
          </a:prstGeom>
        </p:spPr>
      </p:pic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Diferenças RDF 1.0 x 1.1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" y="1523047"/>
            <a:ext cx="10443210" cy="4928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79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modelo RDF é que ele foi </a:t>
            </a:r>
            <a:r>
              <a:rPr lang="pt-BR" b="1" dirty="0"/>
              <a:t>projetado para descrever recursos na Web</a:t>
            </a:r>
            <a:r>
              <a:rPr lang="pt-BR" dirty="0"/>
              <a:t>. </a:t>
            </a:r>
          </a:p>
          <a:p>
            <a:r>
              <a:rPr lang="pt-BR" dirty="0"/>
              <a:t>É importante lembrar que a Web é um espaço de informação no qual os </a:t>
            </a:r>
            <a:r>
              <a:rPr lang="pt-BR" b="1" dirty="0"/>
              <a:t>itens de interesse (recursos) precisam ser identificados</a:t>
            </a:r>
            <a:r>
              <a:rPr lang="pt-BR" dirty="0"/>
              <a:t>. </a:t>
            </a:r>
          </a:p>
          <a:p>
            <a:r>
              <a:rPr lang="pt-BR" dirty="0"/>
              <a:t>Cada recurso possui um  URI (identificador único e global) para que o mesmo possa ser identificado na WWW. </a:t>
            </a:r>
          </a:p>
          <a:p>
            <a:r>
              <a:rPr lang="pt-BR" dirty="0"/>
              <a:t>RFC 2396 descreve os </a:t>
            </a:r>
            <a:r>
              <a:rPr lang="pt-BR" dirty="0" err="1"/>
              <a:t>URIs</a:t>
            </a:r>
            <a:endParaRPr lang="pt-BR" dirty="0"/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11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altLang="pt-BR" dirty="0"/>
              <a:t>A arquitetura da Web Semântica é composta por três bases fundamentais</a:t>
            </a:r>
            <a:r>
              <a:rPr lang="pt-BR" altLang="pt-BR" sz="2000" dirty="0"/>
              <a:t> </a:t>
            </a:r>
            <a:br>
              <a:rPr lang="pt-BR" altLang="pt-BR" sz="2000" dirty="0"/>
            </a:br>
            <a:r>
              <a:rPr lang="pt-BR" altLang="pt-BR" sz="2000" dirty="0"/>
              <a:t>(Jacobs, et al., 2004):</a:t>
            </a:r>
            <a:endParaRPr lang="pt-BR" altLang="pt-BR" dirty="0"/>
          </a:p>
          <a:p>
            <a:pPr lvl="0"/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575757"/>
                </a:solidFill>
                <a:effectLst/>
                <a:latin typeface="Noto Serif"/>
              </a:rPr>
              <a:t>  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pt-BR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2741445"/>
            <a:ext cx="184731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br>
              <a:rPr kumimoji="0" lang="pt-BR" altLang="pt-BR" sz="19000" b="0" i="0" u="none" strike="noStrike" cap="none" normalizeH="0" baseline="0" dirty="0">
                <a:ln>
                  <a:noFill/>
                </a:ln>
                <a:solidFill>
                  <a:srgbClr val="575757"/>
                </a:solidFill>
                <a:effectLst/>
                <a:latin typeface="Noto Serif"/>
              </a:rPr>
            </a:br>
            <a:endParaRPr kumimoji="0" lang="pt-BR" altLang="pt-BR" sz="19000" b="0" i="0" u="none" strike="noStrike" cap="none" normalizeH="0" baseline="0" dirty="0">
              <a:ln>
                <a:noFill/>
              </a:ln>
              <a:solidFill>
                <a:srgbClr val="575757"/>
              </a:solidFill>
              <a:effectLst/>
              <a:latin typeface="Noto Serif"/>
            </a:endParaRPr>
          </a:p>
        </p:txBody>
      </p:sp>
      <p:pic>
        <p:nvPicPr>
          <p:cNvPr id="24578" name="Picture 2" descr="http://files.cursos.ep.org.br/epp0015_dados_abertos/base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0693">
            <a:off x="4262807" y="2724633"/>
            <a:ext cx="4823692" cy="3523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5DB8BAF-3BFA-4049-97F0-5A7902898D52}"/>
              </a:ext>
            </a:extLst>
          </p:cNvPr>
          <p:cNvSpPr txBox="1"/>
          <p:nvPr/>
        </p:nvSpPr>
        <p:spPr>
          <a:xfrm>
            <a:off x="3050176" y="9898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</a:rPr>
              <a:t>Web Semântica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172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5988" t="14791" r="16266" b="18125"/>
          <a:stretch/>
        </p:blipFill>
        <p:spPr>
          <a:xfrm>
            <a:off x="400593" y="1387525"/>
            <a:ext cx="5018903" cy="32780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tângulo 5"/>
          <p:cNvSpPr/>
          <p:nvPr/>
        </p:nvSpPr>
        <p:spPr>
          <a:xfrm>
            <a:off x="5695407" y="3026558"/>
            <a:ext cx="6096000" cy="3108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pt-BR" sz="2800" b="1" dirty="0">
                <a:solidFill>
                  <a:srgbClr val="575757"/>
                </a:solidFill>
                <a:latin typeface="Noto Serif"/>
              </a:rPr>
              <a:t>Crescimento exponencial dos dados gerados pela </a:t>
            </a:r>
            <a:r>
              <a:rPr lang="pt-BR" sz="2800" b="1" u="sng" dirty="0">
                <a:solidFill>
                  <a:srgbClr val="575757"/>
                </a:solidFill>
                <a:latin typeface="Noto Serif"/>
              </a:rPr>
              <a:t>sociedade</a:t>
            </a:r>
            <a:r>
              <a:rPr lang="pt-BR" sz="2800" b="1" dirty="0">
                <a:solidFill>
                  <a:srgbClr val="575757"/>
                </a:solidFill>
                <a:latin typeface="Noto Serif"/>
              </a:rPr>
              <a:t> e a necessidade de processar informações obtidas por meio da análise das </a:t>
            </a:r>
            <a:r>
              <a:rPr lang="pt-BR" sz="2800" b="1" u="sng" dirty="0">
                <a:solidFill>
                  <a:srgbClr val="575757"/>
                </a:solidFill>
                <a:latin typeface="Noto Serif"/>
              </a:rPr>
              <a:t>conexões semânticas </a:t>
            </a:r>
            <a:r>
              <a:rPr lang="pt-BR" sz="2800" b="1" dirty="0">
                <a:solidFill>
                  <a:srgbClr val="575757"/>
                </a:solidFill>
                <a:latin typeface="Noto Serif"/>
              </a:rPr>
              <a:t>entre </a:t>
            </a:r>
            <a:r>
              <a:rPr lang="pt-BR" sz="2800" b="1" u="sng" dirty="0">
                <a:solidFill>
                  <a:srgbClr val="575757"/>
                </a:solidFill>
                <a:latin typeface="Noto Serif"/>
              </a:rPr>
              <a:t>conceitos e relações </a:t>
            </a:r>
            <a:r>
              <a:rPr lang="pt-BR" sz="2800" b="1" dirty="0">
                <a:solidFill>
                  <a:srgbClr val="575757"/>
                </a:solidFill>
                <a:latin typeface="Noto Serif"/>
              </a:rPr>
              <a:t>presentes nestes dados.</a:t>
            </a:r>
          </a:p>
        </p:txBody>
      </p:sp>
      <p:pic>
        <p:nvPicPr>
          <p:cNvPr id="4098" name="Picture 2" descr="https://hbr.org/resources/images/covers/BR1210_5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48" y="4256682"/>
            <a:ext cx="1847477" cy="2427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tângulo 6"/>
          <p:cNvSpPr/>
          <p:nvPr/>
        </p:nvSpPr>
        <p:spPr>
          <a:xfrm>
            <a:off x="5695407" y="264140"/>
            <a:ext cx="6096000" cy="224676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pt-BR" sz="2800" b="1" i="0" dirty="0">
                <a:solidFill>
                  <a:srgbClr val="575757"/>
                </a:solidFill>
                <a:effectLst/>
                <a:latin typeface="Noto Serif"/>
              </a:rPr>
              <a:t>Trabalhar com </a:t>
            </a:r>
            <a:r>
              <a:rPr lang="pt-BR" sz="2800" b="1" i="0" u="sng" dirty="0">
                <a:solidFill>
                  <a:srgbClr val="575757"/>
                </a:solidFill>
                <a:effectLst/>
                <a:latin typeface="Noto Serif"/>
              </a:rPr>
              <a:t>grandes volumes de dados </a:t>
            </a:r>
            <a:r>
              <a:rPr lang="pt-BR" sz="2800" b="1" i="0" dirty="0">
                <a:solidFill>
                  <a:srgbClr val="575757"/>
                </a:solidFill>
                <a:effectLst/>
                <a:latin typeface="Noto Serif"/>
              </a:rPr>
              <a:t>procedentes de </a:t>
            </a:r>
            <a:r>
              <a:rPr lang="pt-BR" sz="2800" b="1" i="0" u="sng" dirty="0">
                <a:solidFill>
                  <a:srgbClr val="575757"/>
                </a:solidFill>
                <a:effectLst/>
                <a:latin typeface="Noto Serif"/>
              </a:rPr>
              <a:t>diversas fontes </a:t>
            </a:r>
            <a:r>
              <a:rPr lang="pt-BR" sz="2800" b="1" i="0" dirty="0">
                <a:solidFill>
                  <a:srgbClr val="575757"/>
                </a:solidFill>
                <a:effectLst/>
                <a:latin typeface="Noto Serif"/>
              </a:rPr>
              <a:t>e com </a:t>
            </a:r>
            <a:r>
              <a:rPr lang="pt-BR" sz="2800" b="1" i="0" u="sng" dirty="0">
                <a:solidFill>
                  <a:srgbClr val="575757"/>
                </a:solidFill>
                <a:effectLst/>
                <a:latin typeface="Noto Serif"/>
              </a:rPr>
              <a:t>diferentes formatos </a:t>
            </a:r>
            <a:r>
              <a:rPr lang="pt-BR" sz="2800" b="1" i="0" dirty="0">
                <a:solidFill>
                  <a:srgbClr val="575757"/>
                </a:solidFill>
                <a:effectLst/>
                <a:latin typeface="Noto Serif"/>
              </a:rPr>
              <a:t>é uma das habilidades mais desejadas na última década. </a:t>
            </a:r>
          </a:p>
        </p:txBody>
      </p:sp>
      <p:pic>
        <p:nvPicPr>
          <p:cNvPr id="8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997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 – Recursos Único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identificador URI provê uma maneira simples e única de identificar recursos na Web, é caracterizado por três aspectos:</a:t>
            </a:r>
          </a:p>
          <a:p>
            <a:endParaRPr lang="pt-BR" dirty="0"/>
          </a:p>
          <a:p>
            <a:pPr lvl="1"/>
            <a:r>
              <a:rPr lang="pt-BR" dirty="0"/>
              <a:t>a) </a:t>
            </a:r>
            <a:r>
              <a:rPr lang="pt-BR" b="1" i="1" dirty="0"/>
              <a:t>Uniformidade</a:t>
            </a:r>
            <a:r>
              <a:rPr lang="pt-BR" dirty="0"/>
              <a:t>: utilização de recursos tanto no mesmo contexto quanto em contextos diferenciados;</a:t>
            </a:r>
          </a:p>
          <a:p>
            <a:pPr lvl="1"/>
            <a:r>
              <a:rPr lang="pt-BR" dirty="0"/>
              <a:t>b) </a:t>
            </a:r>
            <a:r>
              <a:rPr lang="pt-BR" b="1" i="1" dirty="0"/>
              <a:t>Recurso</a:t>
            </a:r>
            <a:r>
              <a:rPr lang="pt-BR" dirty="0"/>
              <a:t>: qualquer coisa que pode ser identificado por um URI ( vídeo, imagem, serviço, documento, </a:t>
            </a:r>
            <a:r>
              <a:rPr lang="pt-BR" dirty="0" err="1"/>
              <a:t>etc</a:t>
            </a:r>
            <a:r>
              <a:rPr lang="pt-BR" dirty="0"/>
              <a:t>); </a:t>
            </a:r>
          </a:p>
          <a:p>
            <a:pPr lvl="1"/>
            <a:r>
              <a:rPr lang="pt-BR" dirty="0"/>
              <a:t>c) </a:t>
            </a:r>
            <a:r>
              <a:rPr lang="pt-BR" b="1" i="1" dirty="0"/>
              <a:t>Identificador</a:t>
            </a:r>
            <a:r>
              <a:rPr lang="pt-BR" dirty="0"/>
              <a:t>: informação requerida para identificar e diferenciar um determinado recurso de qualquer outro. 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47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 – Recursos Único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Um URI pode ser classificado como:</a:t>
            </a:r>
          </a:p>
          <a:p>
            <a:endParaRPr lang="pt-BR" dirty="0"/>
          </a:p>
          <a:p>
            <a:pPr lvl="2"/>
            <a:r>
              <a:rPr lang="pt-BR" dirty="0"/>
              <a:t>URL (</a:t>
            </a:r>
            <a:r>
              <a:rPr lang="pt-BR" i="1" dirty="0" err="1"/>
              <a:t>Uniform</a:t>
            </a:r>
            <a:r>
              <a:rPr lang="pt-BR" i="1" dirty="0"/>
              <a:t> </a:t>
            </a:r>
            <a:r>
              <a:rPr lang="pt-BR" i="1" dirty="0" err="1"/>
              <a:t>Resource</a:t>
            </a:r>
            <a:r>
              <a:rPr lang="pt-BR" i="1" dirty="0"/>
              <a:t> </a:t>
            </a:r>
            <a:r>
              <a:rPr lang="pt-BR" i="1" dirty="0" err="1"/>
              <a:t>Locator</a:t>
            </a:r>
            <a:r>
              <a:rPr lang="pt-BR" dirty="0"/>
              <a:t>), define um localizador/endereço para um determinado recurso através de um protocolo existente</a:t>
            </a:r>
          </a:p>
          <a:p>
            <a:pPr lvl="2"/>
            <a:r>
              <a:rPr lang="pt-BR" dirty="0"/>
              <a:t>URN (</a:t>
            </a:r>
            <a:r>
              <a:rPr lang="pt-BR" i="1" dirty="0" err="1"/>
              <a:t>Unified</a:t>
            </a:r>
            <a:r>
              <a:rPr lang="pt-BR" i="1" dirty="0"/>
              <a:t> </a:t>
            </a:r>
            <a:r>
              <a:rPr lang="pt-BR" i="1" dirty="0" err="1"/>
              <a:t>Resource</a:t>
            </a:r>
            <a:r>
              <a:rPr lang="pt-BR" i="1" dirty="0"/>
              <a:t> </a:t>
            </a:r>
            <a:r>
              <a:rPr lang="pt-BR" i="1" dirty="0" err="1"/>
              <a:t>Name</a:t>
            </a:r>
            <a:r>
              <a:rPr lang="pt-BR" dirty="0"/>
              <a:t>) representa um nome para um determinado recurso, garantindo unicidade e persistência de forma global mesmo quando o recurso não está disponível. </a:t>
            </a:r>
          </a:p>
          <a:p>
            <a:pPr lvl="2"/>
            <a:r>
              <a:rPr lang="pt-BR" dirty="0"/>
              <a:t>IRI (</a:t>
            </a:r>
            <a:r>
              <a:rPr lang="pt-BR" i="1" dirty="0" err="1"/>
              <a:t>International</a:t>
            </a:r>
            <a:r>
              <a:rPr lang="pt-BR" i="1" dirty="0"/>
              <a:t> </a:t>
            </a:r>
            <a:r>
              <a:rPr lang="pt-BR" i="1" dirty="0" err="1"/>
              <a:t>Resource</a:t>
            </a:r>
            <a:r>
              <a:rPr lang="pt-BR" i="1" dirty="0"/>
              <a:t> </a:t>
            </a:r>
            <a:r>
              <a:rPr lang="pt-BR" i="1" dirty="0" err="1"/>
              <a:t>Identifier</a:t>
            </a:r>
            <a:r>
              <a:rPr lang="pt-BR" dirty="0"/>
              <a:t>) é uma generalização do URI. Diferente do URI ( baseado os caracteres ASCII)  o IRI amplia o número de caracteres, permitindo que caracteres (Chineses (</a:t>
            </a:r>
            <a:r>
              <a:rPr lang="pt-BR" i="1" dirty="0"/>
              <a:t>kanji</a:t>
            </a:r>
            <a:r>
              <a:rPr lang="pt-BR" dirty="0"/>
              <a:t>) e Japoneses (</a:t>
            </a:r>
            <a:r>
              <a:rPr lang="pt-BR" i="1" dirty="0"/>
              <a:t>hiragana e katakana</a:t>
            </a:r>
            <a:r>
              <a:rPr lang="pt-BR" dirty="0"/>
              <a:t>), Cirílicos e Coreanos).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72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 - Interação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Web possui uma arquitetura cliente-servidor (.... e muito mais)</a:t>
            </a:r>
          </a:p>
          <a:p>
            <a:r>
              <a:rPr lang="pt-BR" dirty="0"/>
              <a:t>A comunicação acontece através de </a:t>
            </a:r>
            <a:r>
              <a:rPr lang="pt-BR" b="1" dirty="0"/>
              <a:t>protocolos padrões </a:t>
            </a:r>
            <a:r>
              <a:rPr lang="pt-BR" dirty="0"/>
              <a:t>que permitem a troca de mensagens entre um Servidor que implementa este protocolo e um navegador (cliente) que envia a solicitação para o servidor Web. </a:t>
            </a:r>
          </a:p>
          <a:p>
            <a:r>
              <a:rPr lang="pt-BR" dirty="0"/>
              <a:t>O Protocolo padrão utilizado na Web é o HTTP (</a:t>
            </a:r>
            <a:r>
              <a:rPr lang="pt-BR" b="1" i="1" dirty="0"/>
              <a:t>Hypertext </a:t>
            </a:r>
            <a:r>
              <a:rPr lang="pt-BR" b="1" i="1" dirty="0" err="1"/>
              <a:t>Transfer</a:t>
            </a:r>
            <a:r>
              <a:rPr lang="pt-BR" b="1" i="1" dirty="0"/>
              <a:t> </a:t>
            </a:r>
            <a:r>
              <a:rPr lang="pt-BR" b="1" i="1" dirty="0" err="1"/>
              <a:t>Protocol</a:t>
            </a:r>
            <a:r>
              <a:rPr lang="pt-BR" b="1" dirty="0"/>
              <a:t>) </a:t>
            </a:r>
            <a:r>
              <a:rPr lang="pt-BR" sz="1600" dirty="0">
                <a:solidFill>
                  <a:srgbClr val="0070C0"/>
                </a:solidFill>
              </a:rPr>
              <a:t>( já visto em outras disciplinas e na disciplina de redes) </a:t>
            </a:r>
          </a:p>
          <a:p>
            <a:pPr lvl="1"/>
            <a:r>
              <a:rPr lang="pt-BR" dirty="0"/>
              <a:t>Por exemplo, no navegador, ao digitar o URI </a:t>
            </a:r>
            <a:r>
              <a:rPr lang="pt-BR" i="1" dirty="0"/>
              <a:t>http://r1.ufrrj.br/</a:t>
            </a:r>
            <a:r>
              <a:rPr lang="pt-BR" i="1" dirty="0" err="1"/>
              <a:t>petsi</a:t>
            </a:r>
            <a:r>
              <a:rPr lang="pt-BR" dirty="0"/>
              <a:t>, o navegador enviará uma requisição do tipo HTTP GET para o Servidor web da UFRRJ, ele retornará uma mensagem contendo a representação do recurso.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511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 - Formatos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Na comunicação cliente-servidor, o servidor irá retornar para o cliente uma representação em um determinado formato. </a:t>
            </a:r>
          </a:p>
          <a:p>
            <a:r>
              <a:rPr lang="pt-BR" dirty="0"/>
              <a:t>Cada formato de representação retornado para o cliente conterá informação de </a:t>
            </a:r>
            <a:r>
              <a:rPr lang="pt-BR" b="1" dirty="0"/>
              <a:t>metadados</a:t>
            </a:r>
            <a:r>
              <a:rPr lang="pt-BR" dirty="0"/>
              <a:t> e </a:t>
            </a:r>
            <a:r>
              <a:rPr lang="pt-BR" b="1" dirty="0"/>
              <a:t>dados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Neste caso, os metadados são os campos de cabeçalhos utilizados para identificar o formato de representação. </a:t>
            </a:r>
          </a:p>
          <a:p>
            <a:pPr lvl="1"/>
            <a:r>
              <a:rPr lang="pt-BR" dirty="0"/>
              <a:t>No exemplo que veremos a seguir, o formato de representação é XHTML, que é identificado pelo </a:t>
            </a:r>
            <a:r>
              <a:rPr lang="pt-BR" i="1" dirty="0" err="1"/>
              <a:t>Content-Type</a:t>
            </a:r>
            <a:r>
              <a:rPr lang="pt-BR" dirty="0"/>
              <a:t>: </a:t>
            </a:r>
            <a:r>
              <a:rPr lang="pt-BR" i="1" dirty="0" err="1"/>
              <a:t>application</a:t>
            </a:r>
            <a:r>
              <a:rPr lang="pt-BR" i="1" dirty="0"/>
              <a:t>/</a:t>
            </a:r>
            <a:r>
              <a:rPr lang="pt-BR" i="1" dirty="0" err="1"/>
              <a:t>xhtml</a:t>
            </a:r>
            <a:r>
              <a:rPr lang="pt-BR" dirty="0" err="1"/>
              <a:t>+</a:t>
            </a:r>
            <a:r>
              <a:rPr lang="pt-BR" i="1" dirty="0" err="1"/>
              <a:t>xml</a:t>
            </a:r>
            <a:r>
              <a:rPr lang="pt-BR" dirty="0"/>
              <a:t>. </a:t>
            </a:r>
          </a:p>
          <a:p>
            <a:r>
              <a:rPr lang="pt-BR" dirty="0"/>
              <a:t>No RDF temos diferentes formas de representação/serialização. </a:t>
            </a:r>
          </a:p>
          <a:p>
            <a:r>
              <a:rPr lang="pt-BR" dirty="0"/>
              <a:t>Por exemplo, </a:t>
            </a:r>
            <a:r>
              <a:rPr lang="pt-BR" dirty="0" err="1"/>
              <a:t>Turtle</a:t>
            </a:r>
            <a:r>
              <a:rPr lang="pt-BR" dirty="0"/>
              <a:t> (que possui </a:t>
            </a:r>
            <a:r>
              <a:rPr lang="pt-BR" dirty="0" err="1"/>
              <a:t>Content-Type</a:t>
            </a:r>
            <a:r>
              <a:rPr lang="pt-BR" dirty="0"/>
              <a:t>: </a:t>
            </a:r>
            <a:r>
              <a:rPr lang="pt-BR" dirty="0" err="1"/>
              <a:t>text</a:t>
            </a:r>
            <a:r>
              <a:rPr lang="pt-BR" dirty="0"/>
              <a:t>/</a:t>
            </a:r>
            <a:r>
              <a:rPr lang="pt-BR" dirty="0" err="1"/>
              <a:t>turtle</a:t>
            </a:r>
            <a:r>
              <a:rPr lang="pt-BR" dirty="0"/>
              <a:t>) ou JSON-LD (que possui </a:t>
            </a:r>
            <a:r>
              <a:rPr lang="pt-BR" i="1" dirty="0" err="1"/>
              <a:t>Content-Type</a:t>
            </a:r>
            <a:r>
              <a:rPr lang="pt-BR" i="1" dirty="0"/>
              <a:t>: </a:t>
            </a:r>
            <a:r>
              <a:rPr lang="pt-BR" i="1" dirty="0" err="1"/>
              <a:t>application</a:t>
            </a:r>
            <a:r>
              <a:rPr lang="pt-BR" i="1" dirty="0"/>
              <a:t>/</a:t>
            </a:r>
            <a:r>
              <a:rPr lang="pt-BR" i="1" dirty="0" err="1"/>
              <a:t>ld</a:t>
            </a:r>
            <a:r>
              <a:rPr lang="pt-BR" dirty="0" err="1"/>
              <a:t>+</a:t>
            </a:r>
            <a:r>
              <a:rPr lang="pt-BR" i="1" dirty="0" err="1"/>
              <a:t>json</a:t>
            </a:r>
            <a:r>
              <a:rPr lang="pt-BR" dirty="0"/>
              <a:t>).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93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das 3 bases arquiteturais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209800" y="1324422"/>
            <a:ext cx="8321040" cy="5423780"/>
          </a:xfrm>
          <a:prstGeom prst="rect">
            <a:avLst/>
          </a:prstGeom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449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Abstrata de um RDF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Um recurso é descrito por uma coleção de propriedades denominada </a:t>
            </a:r>
            <a:r>
              <a:rPr lang="pt-BR" i="1" dirty="0"/>
              <a:t>descrição RDF</a:t>
            </a:r>
            <a:r>
              <a:rPr lang="pt-BR" dirty="0"/>
              <a:t>.  </a:t>
            </a:r>
          </a:p>
          <a:p>
            <a:pPr lvl="1"/>
            <a:r>
              <a:rPr lang="pt-BR" dirty="0"/>
              <a:t>Cada propriedade dentro da descrição RDF possui um tipo (</a:t>
            </a:r>
            <a:r>
              <a:rPr lang="pt-BR" i="1" dirty="0" err="1"/>
              <a:t>property</a:t>
            </a:r>
            <a:r>
              <a:rPr lang="pt-BR" i="1" dirty="0"/>
              <a:t> </a:t>
            </a:r>
            <a:r>
              <a:rPr lang="pt-BR" i="1" dirty="0" err="1"/>
              <a:t>type</a:t>
            </a:r>
            <a:r>
              <a:rPr lang="pt-BR" dirty="0"/>
              <a:t>) e um valor (</a:t>
            </a:r>
            <a:r>
              <a:rPr lang="pt-BR" i="1" dirty="0" err="1"/>
              <a:t>value</a:t>
            </a:r>
            <a:r>
              <a:rPr lang="pt-BR" dirty="0"/>
              <a:t>). </a:t>
            </a:r>
          </a:p>
          <a:p>
            <a:pPr lvl="1"/>
            <a:r>
              <a:rPr lang="pt-BR" dirty="0"/>
              <a:t>Qualquer recurso pode ser descrito com RDF e ser identificado por um URI. </a:t>
            </a:r>
          </a:p>
          <a:p>
            <a:pPr lvl="1"/>
            <a:r>
              <a:rPr lang="pt-BR" dirty="0"/>
              <a:t>A relação RDF com URI é um conceito chave para referenciar e descrever um recurso de forma única e não ambígua. </a:t>
            </a:r>
          </a:p>
          <a:p>
            <a:r>
              <a:rPr lang="pt-BR" dirty="0"/>
              <a:t>Além descrever os recursos disponíveis na Web (</a:t>
            </a:r>
            <a:r>
              <a:rPr lang="pt-BR" b="1" dirty="0"/>
              <a:t>descrição sintática</a:t>
            </a:r>
            <a:r>
              <a:rPr lang="pt-BR" dirty="0"/>
              <a:t>), o RDF também oferece a possibilidade de descrever a relação e significados entre diversos recursos (</a:t>
            </a:r>
            <a:r>
              <a:rPr lang="pt-BR" b="1" dirty="0"/>
              <a:t>descrição semântica</a:t>
            </a:r>
            <a:r>
              <a:rPr lang="pt-BR" dirty="0"/>
              <a:t>). 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07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Abstrata de um RDF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Graficamente um RDF é isso ai....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333852" y="2295567"/>
            <a:ext cx="9524296" cy="4168733"/>
          </a:xfrm>
          <a:prstGeom prst="rect">
            <a:avLst/>
          </a:prstGeom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1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Triplas RDF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 RDF oferece recursos para descrição de triplas composta por uma estrutura do tipo </a:t>
            </a:r>
            <a:r>
              <a:rPr lang="pt-BR" b="1" dirty="0"/>
              <a:t>&lt;sujeito&gt; &lt;predicado&gt; &lt;objeto&gt; </a:t>
            </a:r>
            <a:r>
              <a:rPr lang="pt-BR" sz="2200" dirty="0"/>
              <a:t>(</a:t>
            </a:r>
            <a:r>
              <a:rPr lang="pt-BR" sz="2200" dirty="0" err="1"/>
              <a:t>Cyganiak</a:t>
            </a:r>
            <a:r>
              <a:rPr lang="pt-BR" sz="2200" dirty="0"/>
              <a:t>, et al., 2014). 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conjunto destas estruturas em uma  </a:t>
            </a:r>
            <a:r>
              <a:rPr lang="pt-BR" b="1" dirty="0"/>
              <a:t>tripla</a:t>
            </a:r>
            <a:r>
              <a:rPr lang="pt-BR" dirty="0"/>
              <a:t> é chamado de Grafo RDF (DAG - grafo dirigido e acíclico).</a:t>
            </a:r>
          </a:p>
          <a:p>
            <a:pPr lvl="1"/>
            <a:r>
              <a:rPr lang="pt-BR" dirty="0"/>
              <a:t>Cada tripla é representada como </a:t>
            </a:r>
            <a:r>
              <a:rPr lang="pt-BR" dirty="0" err="1"/>
              <a:t>nó-arco-nó</a:t>
            </a:r>
            <a:r>
              <a:rPr lang="pt-BR" dirty="0"/>
              <a:t>. O grafo RDF normalmente possui múltiplas triplas que irão compor um documento RDF.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24200" y="2698785"/>
            <a:ext cx="5486662" cy="16031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36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64722" y="1373551"/>
            <a:ext cx="8842993" cy="534946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- Triplas RDF</a:t>
            </a:r>
          </a:p>
        </p:txBody>
      </p:sp>
      <p:sp>
        <p:nvSpPr>
          <p:cNvPr id="5" name="Retângulo 4"/>
          <p:cNvSpPr/>
          <p:nvPr/>
        </p:nvSpPr>
        <p:spPr>
          <a:xfrm>
            <a:off x="1864722" y="5751364"/>
            <a:ext cx="932246" cy="589209"/>
          </a:xfrm>
          <a:prstGeom prst="rect">
            <a:avLst/>
          </a:prstGeom>
          <a:noFill/>
          <a:ln w="28575">
            <a:solidFill>
              <a:srgbClr val="D08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404012" y="5751364"/>
            <a:ext cx="1588971" cy="585070"/>
          </a:xfrm>
          <a:prstGeom prst="rect">
            <a:avLst/>
          </a:prstGeom>
          <a:noFill/>
          <a:ln w="28575">
            <a:solidFill>
              <a:srgbClr val="D08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69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- Triplas RDF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6 triplas que representam a relação entre conceitos/recursos</a:t>
            </a:r>
          </a:p>
          <a:p>
            <a:endParaRPr lang="pt-BR" dirty="0"/>
          </a:p>
          <a:p>
            <a:pPr lvl="1"/>
            <a:r>
              <a:rPr lang="pt-BR" b="1" dirty="0"/>
              <a:t>&lt;Bob&gt; &lt;</a:t>
            </a:r>
            <a:r>
              <a:rPr lang="pt-BR" b="1" i="1" dirty="0" err="1"/>
              <a:t>is</a:t>
            </a:r>
            <a:r>
              <a:rPr lang="pt-BR" b="1" i="1" dirty="0"/>
              <a:t> a friend </a:t>
            </a:r>
            <a:r>
              <a:rPr lang="pt-BR" b="1" i="1" dirty="0" err="1"/>
              <a:t>of</a:t>
            </a:r>
            <a:r>
              <a:rPr lang="pt-BR" b="1" dirty="0"/>
              <a:t>&gt; &lt;Alice&gt;, &lt;Bob&gt; </a:t>
            </a:r>
            <a:r>
              <a:rPr lang="pt-BR" dirty="0"/>
              <a:t>representa um sujeito, que é um recurso, &lt;Alice&gt; representa o objeto que é outro recurso e &lt;é amigo da&gt; representa uma propriedade que relaciona &lt;Bob&gt; à &lt;Alice&gt;.</a:t>
            </a:r>
          </a:p>
          <a:p>
            <a:pPr lvl="1"/>
            <a:endParaRPr lang="pt-BR" dirty="0"/>
          </a:p>
          <a:p>
            <a:pPr lvl="1"/>
            <a:r>
              <a:rPr lang="pt-BR" b="1" dirty="0"/>
              <a:t>&lt;A Mona Lisa&gt; &lt;</a:t>
            </a:r>
            <a:r>
              <a:rPr lang="pt-BR" b="1" i="1" dirty="0" err="1"/>
              <a:t>was</a:t>
            </a:r>
            <a:r>
              <a:rPr lang="pt-BR" b="1" i="1" dirty="0"/>
              <a:t> </a:t>
            </a:r>
            <a:r>
              <a:rPr lang="pt-BR" b="1" i="1" dirty="0" err="1"/>
              <a:t>created</a:t>
            </a:r>
            <a:r>
              <a:rPr lang="pt-BR" b="1" i="1" dirty="0"/>
              <a:t> </a:t>
            </a:r>
            <a:r>
              <a:rPr lang="pt-BR" b="1" i="1" dirty="0" err="1"/>
              <a:t>by</a:t>
            </a:r>
            <a:r>
              <a:rPr lang="pt-BR" b="1" i="1" dirty="0"/>
              <a:t>&gt; &lt;Leonardo Da Vinci&gt; </a:t>
            </a:r>
            <a:r>
              <a:rPr lang="pt-BR" i="1" dirty="0"/>
              <a:t>representa a relação entre o sujeito &lt;A Mona Lisa&gt; e seu criador, o objeto &lt;Leonardo Da Vinci&gt;, por meio da relação/propriedade &lt;</a:t>
            </a:r>
            <a:r>
              <a:rPr lang="pt-BR" i="1" dirty="0" err="1"/>
              <a:t>was</a:t>
            </a:r>
            <a:r>
              <a:rPr lang="pt-BR" i="1" dirty="0"/>
              <a:t> </a:t>
            </a:r>
            <a:r>
              <a:rPr lang="pt-BR" i="1" dirty="0" err="1"/>
              <a:t>created</a:t>
            </a:r>
            <a:r>
              <a:rPr lang="pt-BR" i="1" dirty="0"/>
              <a:t> </a:t>
            </a:r>
            <a:r>
              <a:rPr lang="pt-BR" i="1" dirty="0" err="1"/>
              <a:t>by</a:t>
            </a:r>
            <a:r>
              <a:rPr lang="pt-BR" i="1" dirty="0"/>
              <a:t>&gt;. 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417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sz="3200" dirty="0"/>
              <a:t>A sociedade civil e empresas, governos, universidades e institutos de pesquisa realizam esforços para disponibilizar dados e produzir tecnologias Web criem uma </a:t>
            </a:r>
            <a:r>
              <a:rPr lang="pt-BR" sz="3200" b="1" dirty="0"/>
              <a:t>CULTURA DE PRODUÇÃO E CONSUMO DE CENTRADA EM DADOS</a:t>
            </a:r>
            <a:r>
              <a:rPr lang="pt-BR" sz="3200" dirty="0"/>
              <a:t> para agilizar a </a:t>
            </a:r>
            <a:r>
              <a:rPr lang="pt-BR" sz="3200" b="1" dirty="0"/>
              <a:t>descoberta de conhecimentos novos e agregar valor</a:t>
            </a:r>
            <a:r>
              <a:rPr lang="pt-BR" sz="3200" dirty="0"/>
              <a:t> aos dados disponibilizados na Web.</a:t>
            </a:r>
          </a:p>
          <a:p>
            <a:pPr lvl="1"/>
            <a:endParaRPr lang="pt-BR" sz="3200" dirty="0"/>
          </a:p>
          <a:p>
            <a:pPr lvl="1"/>
            <a:r>
              <a:rPr lang="pt-BR" sz="3200" dirty="0"/>
              <a:t>Temos que acompanhar a nova economia!</a:t>
            </a:r>
          </a:p>
          <a:p>
            <a:pPr marL="457200" lvl="1" indent="0"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165953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Exemplo - Triplas RDF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6185" y="2272142"/>
            <a:ext cx="5959815" cy="4277513"/>
          </a:xfrm>
        </p:spPr>
        <p:txBody>
          <a:bodyPr anchor="ctr">
            <a:normAutofit/>
          </a:bodyPr>
          <a:lstStyle/>
          <a:p>
            <a:r>
              <a:rPr lang="pt-BR" sz="2400" dirty="0">
                <a:solidFill>
                  <a:srgbClr val="000000"/>
                </a:solidFill>
              </a:rPr>
              <a:t>A </a:t>
            </a:r>
            <a:r>
              <a:rPr lang="pt-BR" sz="2400" b="1" dirty="0">
                <a:solidFill>
                  <a:srgbClr val="000000"/>
                </a:solidFill>
              </a:rPr>
              <a:t>riqueza do RDF </a:t>
            </a:r>
            <a:r>
              <a:rPr lang="pt-BR" sz="2400" dirty="0">
                <a:solidFill>
                  <a:srgbClr val="000000"/>
                </a:solidFill>
              </a:rPr>
              <a:t>permite que um computador possa interpretar os dados representados por estas triplas.</a:t>
            </a:r>
          </a:p>
          <a:p>
            <a:r>
              <a:rPr lang="pt-BR" sz="2400" dirty="0">
                <a:solidFill>
                  <a:srgbClr val="000000"/>
                </a:solidFill>
              </a:rPr>
              <a:t> Para que isso seja realizado precisamos garantir que cada um dos elementos do grafo sejam representados e referenciados de maneira única.</a:t>
            </a:r>
          </a:p>
          <a:p>
            <a:r>
              <a:rPr lang="pt-BR" sz="2400" dirty="0">
                <a:solidFill>
                  <a:srgbClr val="000000"/>
                </a:solidFill>
              </a:rPr>
              <a:t> </a:t>
            </a:r>
            <a:r>
              <a:rPr lang="pt-BR" sz="2400" b="1" dirty="0">
                <a:solidFill>
                  <a:srgbClr val="000000"/>
                </a:solidFill>
              </a:rPr>
              <a:t>Isso pode ser realizado utilizando os IRI</a:t>
            </a:r>
            <a:r>
              <a:rPr lang="pt-BR" sz="24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842" name="Picture 2" descr="Guru yoga mascot design | Vettore Premium">
            <a:extLst>
              <a:ext uri="{FF2B5EF4-FFF2-40B4-BE49-F238E27FC236}">
                <a16:creationId xmlns:a16="http://schemas.microsoft.com/office/drawing/2014/main" id="{D695EFA5-DA39-4F81-A563-52CEA3ED3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r="6515" b="3"/>
          <a:stretch/>
        </p:blipFill>
        <p:spPr bwMode="auto">
          <a:xfrm>
            <a:off x="7704418" y="847489"/>
            <a:ext cx="4486674" cy="5163022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883B0E5-57AA-431C-AEF4-4B281BF2BD23}"/>
              </a:ext>
            </a:extLst>
          </p:cNvPr>
          <p:cNvSpPr txBox="1"/>
          <p:nvPr/>
        </p:nvSpPr>
        <p:spPr>
          <a:xfrm>
            <a:off x="9056215" y="5524034"/>
            <a:ext cx="17830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000000"/>
                </a:solidFill>
              </a:rPr>
              <a:t> RDF Guru 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358555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IRI- Identificador de Recurso Internacional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3459"/>
          </a:xfrm>
        </p:spPr>
        <p:txBody>
          <a:bodyPr>
            <a:normAutofit/>
          </a:bodyPr>
          <a:lstStyle/>
          <a:p>
            <a:r>
              <a:rPr lang="pt-BR" dirty="0"/>
              <a:t>IRI  identifica de maneira única um recurso na Web. Como um RDF é um Framework, onde todo recurso deve possuir um URI/IRI, o IRI pode representar um &lt;sujeito&gt;, &lt;predicado&gt; ou &lt;objeto&gt;. </a:t>
            </a:r>
          </a:p>
          <a:p>
            <a:endParaRPr lang="pt-BR" dirty="0"/>
          </a:p>
          <a:p>
            <a:pPr lvl="1"/>
            <a:r>
              <a:rPr lang="pt-BR" dirty="0"/>
              <a:t>Na tripla &lt;Bob&gt; &lt;</a:t>
            </a:r>
            <a:r>
              <a:rPr lang="pt-BR" i="1" dirty="0" err="1"/>
              <a:t>is</a:t>
            </a:r>
            <a:r>
              <a:rPr lang="pt-BR" i="1" dirty="0"/>
              <a:t> a </a:t>
            </a:r>
            <a:r>
              <a:rPr lang="pt-BR" i="1" dirty="0" err="1"/>
              <a:t>friend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dirty="0"/>
              <a:t>&gt; &lt;Alice&gt; poderia ser representado utilizando </a:t>
            </a:r>
            <a:r>
              <a:rPr lang="pt-BR" dirty="0" err="1"/>
              <a:t>IRIs</a:t>
            </a:r>
            <a:r>
              <a:rPr lang="pt-BR" dirty="0"/>
              <a:t> como:</a:t>
            </a:r>
          </a:p>
          <a:p>
            <a:pPr lvl="2"/>
            <a:r>
              <a:rPr lang="pt-BR" dirty="0"/>
              <a:t>Sujeito: &lt;http://example.com/Bob&gt;</a:t>
            </a:r>
          </a:p>
          <a:p>
            <a:pPr lvl="2"/>
            <a:r>
              <a:rPr lang="pt-BR" dirty="0"/>
              <a:t>Predicado: &lt;http://example.com/is_a_friend_of&gt;</a:t>
            </a:r>
          </a:p>
          <a:p>
            <a:pPr lvl="2"/>
            <a:r>
              <a:rPr lang="pt-BR" dirty="0"/>
              <a:t>Objeto: &lt;http://example.com/Alice&gt;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699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000000"/>
                </a:solidFill>
              </a:rPr>
              <a:t>IRI- Identificador de Recurso Internacional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6186" y="2421683"/>
            <a:ext cx="5959814" cy="4000382"/>
          </a:xfrm>
        </p:spPr>
        <p:txBody>
          <a:bodyPr anchor="t">
            <a:normAutofit lnSpcReduction="10000"/>
          </a:bodyPr>
          <a:lstStyle/>
          <a:p>
            <a:r>
              <a:rPr lang="pt-BR" sz="2000" dirty="0">
                <a:solidFill>
                  <a:srgbClr val="000000"/>
                </a:solidFill>
              </a:rPr>
              <a:t>Os dados apresentados podem ser disponibilizados com 5 estrelas (dados conectados com outros dados). Ou seja, reutilizar padrões e definições previamente desenvolvidos (</a:t>
            </a:r>
            <a:r>
              <a:rPr lang="pt-BR" sz="2000" b="1" dirty="0">
                <a:solidFill>
                  <a:srgbClr val="000000"/>
                </a:solidFill>
              </a:rPr>
              <a:t>ontologias, vocabulários, taxonomias</a:t>
            </a:r>
            <a:r>
              <a:rPr lang="pt-BR" sz="2000" dirty="0">
                <a:solidFill>
                  <a:srgbClr val="000000"/>
                </a:solidFill>
              </a:rPr>
              <a:t>). </a:t>
            </a:r>
          </a:p>
          <a:p>
            <a:endParaRPr lang="pt-BR" sz="2000" dirty="0">
              <a:solidFill>
                <a:srgbClr val="000000"/>
              </a:solidFill>
            </a:endParaRPr>
          </a:p>
          <a:p>
            <a:pPr lvl="1"/>
            <a:r>
              <a:rPr lang="pt-BR" sz="2000" dirty="0">
                <a:solidFill>
                  <a:srgbClr val="000000"/>
                </a:solidFill>
              </a:rPr>
              <a:t>Se usar o vocabulário </a:t>
            </a:r>
            <a:r>
              <a:rPr lang="pt-BR" sz="2000" i="1" dirty="0">
                <a:solidFill>
                  <a:srgbClr val="000000"/>
                </a:solidFill>
              </a:rPr>
              <a:t>FOAF (Friend </a:t>
            </a:r>
            <a:r>
              <a:rPr lang="pt-BR" sz="2000" i="1" dirty="0" err="1">
                <a:solidFill>
                  <a:srgbClr val="000000"/>
                </a:solidFill>
              </a:rPr>
              <a:t>of</a:t>
            </a:r>
            <a:r>
              <a:rPr lang="pt-BR" sz="2000" i="1" dirty="0">
                <a:solidFill>
                  <a:srgbClr val="000000"/>
                </a:solidFill>
              </a:rPr>
              <a:t> a Friend)</a:t>
            </a:r>
            <a:r>
              <a:rPr lang="pt-BR" sz="2000" dirty="0">
                <a:solidFill>
                  <a:srgbClr val="000000"/>
                </a:solidFill>
              </a:rPr>
              <a:t>, que descreve relacionamento entre pessoas e informações na Web. Temos que &lt;Bob&gt; &lt;</a:t>
            </a:r>
            <a:r>
              <a:rPr lang="pt-BR" sz="2000" i="1" dirty="0" err="1">
                <a:solidFill>
                  <a:srgbClr val="000000"/>
                </a:solidFill>
              </a:rPr>
              <a:t>is</a:t>
            </a:r>
            <a:r>
              <a:rPr lang="pt-BR" sz="2000" i="1" dirty="0">
                <a:solidFill>
                  <a:srgbClr val="000000"/>
                </a:solidFill>
              </a:rPr>
              <a:t> a friend </a:t>
            </a:r>
            <a:r>
              <a:rPr lang="pt-BR" sz="2000" i="1" dirty="0" err="1">
                <a:solidFill>
                  <a:srgbClr val="000000"/>
                </a:solidFill>
              </a:rPr>
              <a:t>of</a:t>
            </a:r>
            <a:r>
              <a:rPr lang="pt-BR" sz="2000" dirty="0">
                <a:solidFill>
                  <a:srgbClr val="000000"/>
                </a:solidFill>
              </a:rPr>
              <a:t>&gt; &lt;Alice&gt; poderia ser descrito como:</a:t>
            </a:r>
          </a:p>
          <a:p>
            <a:pPr lvl="2"/>
            <a:r>
              <a:rPr lang="pt-BR" dirty="0">
                <a:solidFill>
                  <a:srgbClr val="000000"/>
                </a:solidFill>
              </a:rPr>
              <a:t>Sujeito: &lt;http://example.com/Bob&gt;</a:t>
            </a:r>
          </a:p>
          <a:p>
            <a:pPr lvl="2"/>
            <a:r>
              <a:rPr lang="pt-BR" dirty="0">
                <a:solidFill>
                  <a:srgbClr val="000000"/>
                </a:solidFill>
              </a:rPr>
              <a:t>Predicado: &lt;http://xmlns.com/</a:t>
            </a:r>
            <a:r>
              <a:rPr lang="pt-BR" dirty="0" err="1">
                <a:solidFill>
                  <a:srgbClr val="000000"/>
                </a:solidFill>
              </a:rPr>
              <a:t>foaf</a:t>
            </a:r>
            <a:r>
              <a:rPr lang="pt-BR" dirty="0">
                <a:solidFill>
                  <a:srgbClr val="000000"/>
                </a:solidFill>
              </a:rPr>
              <a:t>/0.1/</a:t>
            </a:r>
            <a:r>
              <a:rPr lang="pt-BR" dirty="0" err="1">
                <a:solidFill>
                  <a:srgbClr val="000000"/>
                </a:solidFill>
              </a:rPr>
              <a:t>knows</a:t>
            </a:r>
            <a:r>
              <a:rPr lang="pt-BR" dirty="0">
                <a:solidFill>
                  <a:srgbClr val="000000"/>
                </a:solidFill>
              </a:rPr>
              <a:t>&gt;</a:t>
            </a:r>
          </a:p>
          <a:p>
            <a:pPr lvl="2"/>
            <a:r>
              <a:rPr lang="pt-BR" dirty="0">
                <a:solidFill>
                  <a:srgbClr val="000000"/>
                </a:solidFill>
              </a:rPr>
              <a:t>Objeto: &lt;http://example.com/Alice&gt;</a:t>
            </a:r>
          </a:p>
          <a:p>
            <a:endParaRPr lang="pt-BR" sz="2000" dirty="0">
              <a:solidFill>
                <a:srgbClr val="000000"/>
              </a:solidFill>
            </a:endParaRPr>
          </a:p>
        </p:txBody>
      </p:sp>
      <p:sp>
        <p:nvSpPr>
          <p:cNvPr id="75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6866" name="Picture 2" descr="Amazon.com: CafePress 5 Star Linked Open Data Mug Unique Coffee Mug, Coffee  Cup: Kitchen &amp; Dining">
            <a:extLst>
              <a:ext uri="{FF2B5EF4-FFF2-40B4-BE49-F238E27FC236}">
                <a16:creationId xmlns:a16="http://schemas.microsoft.com/office/drawing/2014/main" id="{EA72E9FC-2F18-4232-9191-4802213B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8392" y="1782766"/>
            <a:ext cx="4142232" cy="421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484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IRI- Identificador de Recurso Internacional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8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mesmo poderia ocorrer para os diversos recursos que vimos no exemplo anterior. Por exemplo, de acordo com a Tabela abaixo, podemos ver o reuso de </a:t>
            </a:r>
            <a:r>
              <a:rPr lang="pt-BR" b="1" dirty="0"/>
              <a:t>três vocabulários</a:t>
            </a:r>
            <a:r>
              <a:rPr lang="pt-BR" dirty="0"/>
              <a:t>, sendo eles presentes na </a:t>
            </a:r>
            <a:r>
              <a:rPr lang="pt-BR" b="1" dirty="0"/>
              <a:t>FOAF, </a:t>
            </a:r>
            <a:r>
              <a:rPr lang="pt-BR" b="1" dirty="0" err="1"/>
              <a:t>DBPedia</a:t>
            </a:r>
            <a:r>
              <a:rPr lang="pt-BR" b="1" dirty="0"/>
              <a:t> e a própria especificação do RDF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RDF permite utilizar </a:t>
            </a:r>
            <a:r>
              <a:rPr lang="pt-BR" b="1" dirty="0"/>
              <a:t>literais e tipos de dados </a:t>
            </a:r>
            <a:r>
              <a:rPr lang="pt-BR" dirty="0"/>
              <a:t>para descrever uma informação.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57" y="3266718"/>
            <a:ext cx="6619336" cy="2371413"/>
          </a:xfrm>
          <a:prstGeom prst="rect">
            <a:avLst/>
          </a:prstGeom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48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 – Literais e Tipos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Os </a:t>
            </a:r>
            <a:r>
              <a:rPr lang="pt-BR" b="1" dirty="0"/>
              <a:t>literais</a:t>
            </a:r>
            <a:r>
              <a:rPr lang="pt-BR" dirty="0"/>
              <a:t> (usados em conjunto com os tipos de dados) podem ser compreendidos como todos os valores identificados num grafo RDF que não possuem um IRI associado. </a:t>
            </a:r>
          </a:p>
          <a:p>
            <a:pPr lvl="1"/>
            <a:r>
              <a:rPr lang="pt-BR" dirty="0"/>
              <a:t>No exemplo, um literal é a data </a:t>
            </a:r>
            <a:r>
              <a:rPr lang="pt-BR" i="1" dirty="0"/>
              <a:t>“14 July 1990”</a:t>
            </a:r>
            <a:r>
              <a:rPr lang="pt-BR" dirty="0"/>
              <a:t>. Este tipo de literal é um tipo de dado date.</a:t>
            </a:r>
          </a:p>
          <a:p>
            <a:pPr lvl="1"/>
            <a:r>
              <a:rPr lang="pt-BR" dirty="0"/>
              <a:t>Podemos também associar a expressão </a:t>
            </a:r>
            <a:r>
              <a:rPr lang="pt-BR" i="1" dirty="0"/>
              <a:t>“La </a:t>
            </a:r>
            <a:r>
              <a:rPr lang="pt-BR" i="1" dirty="0" err="1"/>
              <a:t>Joconde</a:t>
            </a:r>
            <a:r>
              <a:rPr lang="pt-BR" i="1" dirty="0"/>
              <a:t> à Washington”</a:t>
            </a:r>
            <a:r>
              <a:rPr lang="pt-BR" dirty="0"/>
              <a:t> a um literal que representa um texto e seu tipo de dado é  </a:t>
            </a:r>
            <a:r>
              <a:rPr lang="pt-BR" i="1" dirty="0" err="1"/>
              <a:t>string</a:t>
            </a:r>
            <a:r>
              <a:rPr lang="pt-BR" dirty="0"/>
              <a:t>.</a:t>
            </a:r>
          </a:p>
          <a:p>
            <a:r>
              <a:rPr lang="pt-BR" dirty="0"/>
              <a:t>Uma das vantagens incorporadas com o IRI é a ampliação dos caracteres além da Tabela ASCII ( podemos definir que </a:t>
            </a:r>
            <a:r>
              <a:rPr lang="pt-BR" i="1" dirty="0"/>
              <a:t>“La </a:t>
            </a:r>
            <a:r>
              <a:rPr lang="pt-BR" i="1" dirty="0" err="1"/>
              <a:t>Joconde</a:t>
            </a:r>
            <a:r>
              <a:rPr lang="pt-BR" i="1" dirty="0"/>
              <a:t> à Washington”</a:t>
            </a:r>
            <a:r>
              <a:rPr lang="pt-BR" dirty="0"/>
              <a:t> é um literal relacionado a um vídeo sobre a </a:t>
            </a:r>
            <a:r>
              <a:rPr lang="pt-BR" dirty="0" err="1"/>
              <a:t>Monalisa</a:t>
            </a:r>
            <a:r>
              <a:rPr lang="pt-BR" dirty="0"/>
              <a:t> descrito no idioma Francês (i.e. “</a:t>
            </a:r>
            <a:r>
              <a:rPr lang="pt-BR" dirty="0" err="1"/>
              <a:t>fr</a:t>
            </a:r>
            <a:r>
              <a:rPr lang="pt-BR" dirty="0"/>
              <a:t>”), enquanto </a:t>
            </a:r>
            <a:r>
              <a:rPr lang="ja-JP" altLang="pt-BR" dirty="0"/>
              <a:t>ワシントンでモナリザ </a:t>
            </a:r>
            <a:r>
              <a:rPr lang="pt-BR" dirty="0"/>
              <a:t>é um literal relacionado ao mesmo vídeo, porém utilizando o idioma Japonês (ex. “</a:t>
            </a:r>
            <a:r>
              <a:rPr lang="pt-BR" dirty="0" err="1"/>
              <a:t>jp</a:t>
            </a:r>
            <a:r>
              <a:rPr lang="pt-BR" dirty="0"/>
              <a:t>”). </a:t>
            </a:r>
          </a:p>
          <a:p>
            <a:r>
              <a:rPr lang="pt-BR" dirty="0"/>
              <a:t>Os </a:t>
            </a:r>
            <a:r>
              <a:rPr lang="pt-BR" b="1" dirty="0"/>
              <a:t>literais estão associados a tipos de dados</a:t>
            </a:r>
            <a:r>
              <a:rPr lang="pt-BR" dirty="0"/>
              <a:t>. Como o RDF foi construído como uma camada acima do XML, todos os tipos de dados disponíveis em XML podem ser reusados em RDF. </a:t>
            </a:r>
          </a:p>
          <a:p>
            <a:endParaRPr lang="pt-BR" dirty="0"/>
          </a:p>
          <a:p>
            <a:pPr lvl="2"/>
            <a:r>
              <a:rPr lang="pt-BR" dirty="0"/>
              <a:t>NOTA: Os </a:t>
            </a:r>
            <a:r>
              <a:rPr lang="pt-BR" b="1" dirty="0"/>
              <a:t>literais só podem ser aplicados a objetos</a:t>
            </a:r>
            <a:r>
              <a:rPr lang="pt-BR" dirty="0"/>
              <a:t>, ou seja, nunca podem descrever sujeitos ou predicados.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4D6A36E-605A-447A-A116-9E83A76906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CF8C6"/>
              </a:clrFrom>
              <a:clrTo>
                <a:srgbClr val="DCF8C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013" y="5331176"/>
            <a:ext cx="973041" cy="74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2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Triplas RDF e Literais.. Quais a novidades?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23472" y="1272992"/>
            <a:ext cx="9131971" cy="549511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889457" y="4834286"/>
            <a:ext cx="2406316" cy="402718"/>
          </a:xfrm>
          <a:prstGeom prst="rect">
            <a:avLst/>
          </a:prstGeom>
          <a:noFill/>
          <a:ln w="19050">
            <a:solidFill>
              <a:srgbClr val="CF7E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237520" y="5754735"/>
            <a:ext cx="2784912" cy="589547"/>
          </a:xfrm>
          <a:prstGeom prst="rect">
            <a:avLst/>
          </a:prstGeom>
          <a:noFill/>
          <a:ln w="19050">
            <a:solidFill>
              <a:srgbClr val="CF7E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323472" y="5756092"/>
            <a:ext cx="1118939" cy="589547"/>
          </a:xfrm>
          <a:prstGeom prst="rect">
            <a:avLst/>
          </a:prstGeom>
          <a:noFill/>
          <a:ln w="19050">
            <a:solidFill>
              <a:srgbClr val="CF7E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944048" y="1272992"/>
            <a:ext cx="2138415" cy="1446145"/>
          </a:xfrm>
          <a:prstGeom prst="rect">
            <a:avLst/>
          </a:prstGeom>
          <a:noFill/>
          <a:ln w="19050">
            <a:solidFill>
              <a:srgbClr val="CF7E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DE52EBA-5322-4FE8-B89E-7E7720128C92}"/>
              </a:ext>
            </a:extLst>
          </p:cNvPr>
          <p:cNvSpPr txBox="1"/>
          <p:nvPr/>
        </p:nvSpPr>
        <p:spPr>
          <a:xfrm>
            <a:off x="9757538" y="4649620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Respostas no </a:t>
            </a:r>
            <a:r>
              <a:rPr lang="pt-BR" dirty="0" err="1"/>
              <a:t>próx</a:t>
            </a:r>
            <a:r>
              <a:rPr lang="pt-BR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3461177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Triplas RDF e Literais... repostas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Como resultado do reuso de diversos vocabulários, bem como dos literais, temos um </a:t>
            </a:r>
            <a:r>
              <a:rPr lang="pt-BR" b="1" dirty="0"/>
              <a:t>novo grafo</a:t>
            </a:r>
          </a:p>
          <a:p>
            <a:pPr lvl="1"/>
            <a:r>
              <a:rPr lang="pt-BR" dirty="0"/>
              <a:t>Observemos que em “La </a:t>
            </a:r>
            <a:r>
              <a:rPr lang="pt-BR" dirty="0" err="1"/>
              <a:t>Joconde</a:t>
            </a:r>
            <a:r>
              <a:rPr lang="pt-BR" dirty="0"/>
              <a:t> à Washington” foi reutilizado um recurso do catálogo de dados publicado pela </a:t>
            </a:r>
            <a:r>
              <a:rPr lang="pt-BR" dirty="0" err="1"/>
              <a:t>Europeana</a:t>
            </a:r>
            <a:r>
              <a:rPr lang="pt-BR" dirty="0"/>
              <a:t>, enquanto que o literal de data permaneceu. </a:t>
            </a:r>
          </a:p>
          <a:p>
            <a:pPr lvl="1"/>
            <a:r>
              <a:rPr lang="pt-BR" dirty="0"/>
              <a:t>O literal de data para representar a data de nascimento de Bob, apareceu após a data “^^</a:t>
            </a:r>
            <a:r>
              <a:rPr lang="pt-BR" dirty="0" err="1"/>
              <a:t>xsd:date</a:t>
            </a:r>
            <a:r>
              <a:rPr lang="pt-BR" dirty="0"/>
              <a:t>”. O delimitador “^^” caracteriza que está sendo descrito um literal, enquanto que o </a:t>
            </a:r>
            <a:r>
              <a:rPr lang="pt-BR" i="1" dirty="0" err="1"/>
              <a:t>xsd</a:t>
            </a:r>
            <a:r>
              <a:rPr lang="pt-BR" dirty="0"/>
              <a:t> é o alias (pseudônimo) criado que faz referência ao </a:t>
            </a:r>
            <a:r>
              <a:rPr lang="pt-BR" i="1" dirty="0"/>
              <a:t>XML </a:t>
            </a:r>
            <a:r>
              <a:rPr lang="pt-BR" i="1" dirty="0" err="1"/>
              <a:t>Schema</a:t>
            </a:r>
            <a:r>
              <a:rPr lang="pt-BR" i="1" dirty="0"/>
              <a:t>.</a:t>
            </a:r>
          </a:p>
          <a:p>
            <a:pPr lvl="1"/>
            <a:r>
              <a:rPr lang="pt-BR" dirty="0"/>
              <a:t>Finalmente, “date” equivale ao tipo de dado que está sendo definido. </a:t>
            </a:r>
          </a:p>
          <a:p>
            <a:r>
              <a:rPr lang="pt-BR" dirty="0"/>
              <a:t>Outro vocabulário reusado foi o </a:t>
            </a:r>
            <a:r>
              <a:rPr lang="pt-BR" b="1" dirty="0"/>
              <a:t>Schema.org</a:t>
            </a:r>
            <a:r>
              <a:rPr lang="pt-BR" dirty="0"/>
              <a:t>, provê uma série de esquemas e tem sido usado por </a:t>
            </a:r>
            <a:r>
              <a:rPr lang="pt-BR" i="1" dirty="0" err="1"/>
              <a:t>engines</a:t>
            </a:r>
            <a:r>
              <a:rPr lang="pt-BR" dirty="0"/>
              <a:t> de buscas de empresas como Google, Microsoft, Yahoo! entre outros.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9DF6154-AB43-4919-978C-4ACC175F15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CF8C6"/>
              </a:clrFrom>
              <a:clrTo>
                <a:srgbClr val="DCF8C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9699" y="5736081"/>
            <a:ext cx="973041" cy="7474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5E64DD4-2919-45A3-AA36-E651CC4DE6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CF8C6"/>
              </a:clrFrom>
              <a:clrTo>
                <a:srgbClr val="DCF8C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2162" y="5722966"/>
            <a:ext cx="973041" cy="74740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FCE4C8-88AF-4FCC-B7FD-E861267954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CF8C6"/>
              </a:clrFrom>
              <a:clrTo>
                <a:srgbClr val="DCF8C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4625" y="5707720"/>
            <a:ext cx="973041" cy="74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69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71787F7-6218-4B98-8126-33248887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47" y="815227"/>
            <a:ext cx="6082125" cy="3730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Múltiplos Grafos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273" y="1652171"/>
            <a:ext cx="6970295" cy="4840704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Um RDF pode conter outros grafos </a:t>
            </a:r>
            <a:br>
              <a:rPr lang="pt-BR" dirty="0"/>
            </a:br>
            <a:r>
              <a:rPr lang="pt-BR" dirty="0"/>
              <a:t>conectados ao grafo original (formando  </a:t>
            </a:r>
            <a:r>
              <a:rPr lang="pt-BR" i="1" dirty="0" err="1"/>
              <a:t>Datasets</a:t>
            </a:r>
            <a:r>
              <a:rPr lang="pt-BR" dirty="0"/>
              <a:t>) conectados. </a:t>
            </a:r>
          </a:p>
          <a:p>
            <a:r>
              <a:rPr lang="pt-BR" dirty="0"/>
              <a:t>Múltiplos grafos podem ser acessados</a:t>
            </a:r>
            <a:br>
              <a:rPr lang="pt-BR" dirty="0"/>
            </a:br>
            <a:r>
              <a:rPr lang="pt-BR" dirty="0"/>
              <a:t>por </a:t>
            </a:r>
            <a:r>
              <a:rPr lang="pt-BR" b="1" dirty="0"/>
              <a:t>um único IRI.</a:t>
            </a:r>
          </a:p>
          <a:p>
            <a:pPr lvl="1"/>
            <a:r>
              <a:rPr lang="pt-BR" dirty="0"/>
              <a:t>Todos os dados da Mona Lisa são reutilizados, o Grafo da Mona Lisa pode ser acessado pelo IRI único, disponível em </a:t>
            </a:r>
            <a:r>
              <a:rPr lang="pt-BR" dirty="0" err="1"/>
              <a:t>Wikidata</a:t>
            </a:r>
            <a:r>
              <a:rPr lang="pt-BR" dirty="0"/>
              <a:t>, </a:t>
            </a:r>
            <a:r>
              <a:rPr lang="pt-BR" i="1" dirty="0"/>
              <a:t>https://www.wikidata.org/wiki/Special:EntityData/Q12418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Temos dois grafos conectados, um para descrever Bob (http:// example.org/bob) e outro para Mona Lisa </a:t>
            </a:r>
            <a:r>
              <a:rPr lang="pt-BR" sz="2000" dirty="0"/>
              <a:t>(</a:t>
            </a:r>
            <a:r>
              <a:rPr lang="pt-BR" sz="2000" dirty="0" err="1"/>
              <a:t>Schreiber</a:t>
            </a:r>
            <a:r>
              <a:rPr lang="pt-BR" sz="2000" dirty="0"/>
              <a:t>, et al., 2014).</a:t>
            </a:r>
          </a:p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7219406" y="5387455"/>
            <a:ext cx="4868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"/>
              </a:rPr>
              <a:t>F</a:t>
            </a:r>
            <a:r>
              <a:rPr lang="pt-BR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"/>
              </a:rPr>
              <a:t>acilita a reutilização de grandes quantidades de dados em grafos RDF sem a necessidade de ter o conhecimento completo dos mesmos.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"/>
              </a:rPr>
              <a:t>F</a:t>
            </a:r>
            <a:r>
              <a:rPr lang="pt-BR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"/>
              </a:rPr>
              <a:t>acilita a extensão de grafos!!!</a:t>
            </a:r>
            <a:endParaRPr lang="pt-BR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eta para a direita 5"/>
          <p:cNvSpPr/>
          <p:nvPr/>
        </p:nvSpPr>
        <p:spPr>
          <a:xfrm rot="16200000">
            <a:off x="9090376" y="4553243"/>
            <a:ext cx="842210" cy="564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09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Múltiplos Grafos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76" t="12079" r="4374" b="6121"/>
          <a:stretch/>
        </p:blipFill>
        <p:spPr>
          <a:xfrm>
            <a:off x="122589" y="2959819"/>
            <a:ext cx="4172697" cy="2346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612" y="1524000"/>
            <a:ext cx="7559831" cy="5217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eta para a direita 5"/>
          <p:cNvSpPr/>
          <p:nvPr/>
        </p:nvSpPr>
        <p:spPr>
          <a:xfrm>
            <a:off x="4093507" y="4047112"/>
            <a:ext cx="842210" cy="564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0" y="6095466"/>
            <a:ext cx="4417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Trig</a:t>
            </a:r>
            <a:r>
              <a:rPr lang="pt-BR" dirty="0"/>
              <a:t> - linguagem que descreve os </a:t>
            </a:r>
            <a:r>
              <a:rPr lang="pt-BR" dirty="0" err="1"/>
              <a:t>Datsets</a:t>
            </a:r>
            <a:r>
              <a:rPr lang="pt-BR" dirty="0"/>
              <a:t> RDF</a:t>
            </a:r>
          </a:p>
          <a:p>
            <a:r>
              <a:rPr lang="pt-BR" dirty="0"/>
              <a:t>: http://www.w3.org/TR/trig/</a:t>
            </a:r>
          </a:p>
        </p:txBody>
      </p:sp>
    </p:spTree>
    <p:extLst>
      <p:ext uri="{BB962C8B-B14F-4D97-AF65-F5344CB8AC3E}">
        <p14:creationId xmlns:p14="http://schemas.microsoft.com/office/powerpoint/2010/main" val="36966444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RDF-S (</a:t>
            </a:r>
            <a:r>
              <a:rPr lang="pt-BR" i="1" dirty="0"/>
              <a:t>RDF </a:t>
            </a:r>
            <a:r>
              <a:rPr lang="pt-BR" i="1" dirty="0" err="1"/>
              <a:t>Schema</a:t>
            </a:r>
            <a:r>
              <a:rPr lang="pt-BR" i="1" dirty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690688"/>
            <a:ext cx="6457219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 RDF-S (é uma extensão do RDF), possibilita </a:t>
            </a:r>
            <a:r>
              <a:rPr lang="pt-BR" b="1" dirty="0"/>
              <a:t>descrição semântica</a:t>
            </a:r>
            <a:r>
              <a:rPr lang="pt-BR" dirty="0"/>
              <a:t>. </a:t>
            </a:r>
          </a:p>
          <a:p>
            <a:r>
              <a:rPr lang="pt-BR" dirty="0"/>
              <a:t>RDF-S é um </a:t>
            </a:r>
            <a:r>
              <a:rPr lang="pt-BR" b="1" dirty="0"/>
              <a:t>vocabulário para modelagem de dados </a:t>
            </a:r>
            <a:r>
              <a:rPr lang="pt-BR" dirty="0"/>
              <a:t>que amplia a expressividade do RDF para prover mecanismos de descrição de taxonomias entre recursos e suas propriedades. </a:t>
            </a:r>
          </a:p>
          <a:p>
            <a:r>
              <a:rPr lang="pt-BR" dirty="0"/>
              <a:t>RDF-S descreve grupos de recursos (</a:t>
            </a:r>
            <a:r>
              <a:rPr lang="pt-BR" b="1" dirty="0"/>
              <a:t>classes</a:t>
            </a:r>
            <a:r>
              <a:rPr lang="pt-BR" dirty="0"/>
              <a:t>) e suas relações utilizando o conceito de triplas RDF. Versão atual 1.1 </a:t>
            </a:r>
            <a:r>
              <a:rPr lang="pt-BR" sz="2000" dirty="0"/>
              <a:t>(</a:t>
            </a:r>
            <a:r>
              <a:rPr lang="pt-BR" sz="2000" dirty="0" err="1"/>
              <a:t>Brickley</a:t>
            </a:r>
            <a:r>
              <a:rPr lang="pt-BR" sz="2000" dirty="0"/>
              <a:t>, et al., 2014).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16" y="2273969"/>
            <a:ext cx="5796615" cy="3320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5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50E28-2F94-468F-BC70-293E134F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Nova Economia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277269C-3838-49BE-8FA7-D491690C9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38" y="1294582"/>
            <a:ext cx="10258555" cy="556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B4B1236-9A9B-4F8D-98A7-42177413A547}"/>
              </a:ext>
            </a:extLst>
          </p:cNvPr>
          <p:cNvCxnSpPr>
            <a:cxnSpLocks/>
          </p:cNvCxnSpPr>
          <p:nvPr/>
        </p:nvCxnSpPr>
        <p:spPr>
          <a:xfrm>
            <a:off x="8462051" y="666206"/>
            <a:ext cx="0" cy="6191794"/>
          </a:xfrm>
          <a:prstGeom prst="line">
            <a:avLst/>
          </a:prstGeom>
          <a:ln w="349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74AD2D21-B206-49EF-A72F-FD3466669B9B}"/>
              </a:ext>
            </a:extLst>
          </p:cNvPr>
          <p:cNvSpPr/>
          <p:nvPr/>
        </p:nvSpPr>
        <p:spPr>
          <a:xfrm>
            <a:off x="1044893" y="3352800"/>
            <a:ext cx="9563100" cy="2743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  <a:endParaRPr lang="pt-BR" sz="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769F4F-0D2B-4BC5-A5DE-8E01CD3F9F02}"/>
              </a:ext>
            </a:extLst>
          </p:cNvPr>
          <p:cNvSpPr txBox="1"/>
          <p:nvPr/>
        </p:nvSpPr>
        <p:spPr>
          <a:xfrm>
            <a:off x="10062455" y="5172272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Gêmeos digitais,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C64055-F462-467B-B92D-63434D9901C5}"/>
              </a:ext>
            </a:extLst>
          </p:cNvPr>
          <p:cNvSpPr txBox="1"/>
          <p:nvPr/>
        </p:nvSpPr>
        <p:spPr>
          <a:xfrm>
            <a:off x="11037656" y="5500613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IA</a:t>
            </a:r>
          </a:p>
        </p:txBody>
      </p:sp>
    </p:spTree>
    <p:extLst>
      <p:ext uri="{BB962C8B-B14F-4D97-AF65-F5344CB8AC3E}">
        <p14:creationId xmlns:p14="http://schemas.microsoft.com/office/powerpoint/2010/main" val="32618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RDF-S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8363" y="1825624"/>
            <a:ext cx="11750723" cy="494093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RDF-S possui um IRI para cada recurso e uma estrutura de triplas &lt;sujeito&gt; &lt;predicado&gt; &lt;objeto&gt;. </a:t>
            </a:r>
          </a:p>
          <a:p>
            <a:pPr lvl="1"/>
            <a:r>
              <a:rPr lang="pt-BR" b="1" i="1" dirty="0"/>
              <a:t>Classe</a:t>
            </a:r>
            <a:r>
              <a:rPr lang="pt-BR" dirty="0"/>
              <a:t>: descreve recursos em um documento RDF. Quando se descreve recursos, se utiliza o </a:t>
            </a:r>
            <a:r>
              <a:rPr lang="pt-BR" i="1" dirty="0" err="1"/>
              <a:t>rdfs:Resource</a:t>
            </a:r>
            <a:r>
              <a:rPr lang="pt-BR" dirty="0"/>
              <a:t>, (é uma instância de </a:t>
            </a:r>
            <a:r>
              <a:rPr lang="pt-BR" i="1" dirty="0" err="1"/>
              <a:t>rdfs:Class</a:t>
            </a:r>
            <a:r>
              <a:rPr lang="pt-BR" i="1" dirty="0"/>
              <a:t>) </a:t>
            </a:r>
            <a:r>
              <a:rPr lang="pt-BR" dirty="0"/>
              <a:t>. Outros classes importantes são </a:t>
            </a:r>
            <a:r>
              <a:rPr lang="pt-BR" i="1" dirty="0" err="1"/>
              <a:t>rdfs:Literal</a:t>
            </a:r>
            <a:r>
              <a:rPr lang="pt-BR" dirty="0"/>
              <a:t> e </a:t>
            </a:r>
            <a:r>
              <a:rPr lang="pt-BR" i="1" dirty="0" err="1"/>
              <a:t>rdfs:DateType</a:t>
            </a:r>
            <a:r>
              <a:rPr lang="pt-BR" i="1" dirty="0"/>
              <a:t>, </a:t>
            </a:r>
            <a:r>
              <a:rPr lang="pt-BR" dirty="0"/>
              <a:t> definem tipos primitivos e derivativos. Toda classe RDF possui um IRI associado.</a:t>
            </a:r>
          </a:p>
          <a:p>
            <a:pPr lvl="1"/>
            <a:endParaRPr lang="pt-BR" dirty="0"/>
          </a:p>
          <a:p>
            <a:pPr lvl="1"/>
            <a:r>
              <a:rPr lang="pt-BR" b="1" i="1" dirty="0"/>
              <a:t>Propriedade</a:t>
            </a:r>
            <a:r>
              <a:rPr lang="pt-BR" dirty="0"/>
              <a:t>: uma propriedade define as relações entre sujeitos e objetos. Um tipo de propriedade importante é o </a:t>
            </a:r>
            <a:r>
              <a:rPr lang="pt-BR" dirty="0" err="1"/>
              <a:t>rdf:type</a:t>
            </a:r>
            <a:r>
              <a:rPr lang="pt-BR" dirty="0"/>
              <a:t>. </a:t>
            </a:r>
            <a:r>
              <a:rPr lang="pt-BR" dirty="0" err="1"/>
              <a:t>Ex</a:t>
            </a:r>
            <a:r>
              <a:rPr lang="pt-BR" dirty="0"/>
              <a:t> se &lt;Classe A&gt; é instância de &lt;Classe B&gt;, usamos o </a:t>
            </a:r>
            <a:r>
              <a:rPr lang="pt-BR" i="1" dirty="0" err="1"/>
              <a:t>rdf:type</a:t>
            </a:r>
            <a:r>
              <a:rPr lang="pt-BR" dirty="0"/>
              <a:t>. 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Exemplo</a:t>
            </a:r>
            <a:r>
              <a:rPr lang="pt-BR" dirty="0"/>
              <a:t>: &lt;Classe A&gt; </a:t>
            </a:r>
            <a:r>
              <a:rPr lang="pt-BR" i="1" dirty="0" err="1"/>
              <a:t>rdf:type</a:t>
            </a:r>
            <a:r>
              <a:rPr lang="pt-BR" dirty="0"/>
              <a:t> &lt;Classe B&gt;. Para indicar que Bob é do tipo Pessoa, do vocabulário FOAF, utiliza-se  </a:t>
            </a:r>
            <a:r>
              <a:rPr lang="pt-BR" i="1" dirty="0"/>
              <a:t>Bob </a:t>
            </a:r>
            <a:r>
              <a:rPr lang="pt-BR" i="1" dirty="0" err="1"/>
              <a:t>rdf:type</a:t>
            </a:r>
            <a:r>
              <a:rPr lang="pt-BR" i="1" dirty="0"/>
              <a:t> </a:t>
            </a:r>
            <a:r>
              <a:rPr lang="pt-BR" i="1" dirty="0" err="1"/>
              <a:t>foaf:Person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324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RDF-S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8363" y="1825624"/>
            <a:ext cx="11750723" cy="494093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Outros tipos de propriedades usadas são </a:t>
            </a:r>
            <a:r>
              <a:rPr lang="pt-BR" i="1" dirty="0" err="1"/>
              <a:t>rdfs:domain</a:t>
            </a:r>
            <a:r>
              <a:rPr lang="pt-BR" dirty="0"/>
              <a:t> (indica o sujeito da relação) e </a:t>
            </a:r>
            <a:r>
              <a:rPr lang="pt-BR" i="1" dirty="0" err="1"/>
              <a:t>rdfs:range</a:t>
            </a:r>
            <a:r>
              <a:rPr lang="pt-BR" dirty="0"/>
              <a:t> (indica o objeto da relação). </a:t>
            </a:r>
          </a:p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Ao usar &lt;Propriedade P1&gt; </a:t>
            </a:r>
            <a:r>
              <a:rPr lang="pt-BR" dirty="0" err="1"/>
              <a:t>rdfs:domain</a:t>
            </a:r>
            <a:r>
              <a:rPr lang="pt-BR" dirty="0"/>
              <a:t> &lt;Classe C1&gt;, se diz que o sujeito da relação é a classe C. O mesmo ocorre para indicar o objeto, como &lt;Propriedade P2&gt; </a:t>
            </a:r>
            <a:r>
              <a:rPr lang="pt-BR" i="1" dirty="0" err="1"/>
              <a:t>rdfs:range</a:t>
            </a:r>
            <a:r>
              <a:rPr lang="pt-BR" dirty="0"/>
              <a:t> &lt;Classe C2&gt;.</a:t>
            </a:r>
          </a:p>
          <a:p>
            <a:pPr lvl="1"/>
            <a:r>
              <a:rPr lang="pt-BR" dirty="0"/>
              <a:t> </a:t>
            </a:r>
          </a:p>
          <a:p>
            <a:r>
              <a:rPr lang="pt-BR" b="1" dirty="0"/>
              <a:t>Exemplo</a:t>
            </a:r>
            <a:r>
              <a:rPr lang="pt-BR" dirty="0"/>
              <a:t>: na relação </a:t>
            </a:r>
            <a:r>
              <a:rPr lang="pt-BR" i="1" dirty="0"/>
              <a:t>Bob </a:t>
            </a:r>
            <a:r>
              <a:rPr lang="pt-BR" i="1" dirty="0" err="1"/>
              <a:t>foaf:knows</a:t>
            </a:r>
            <a:r>
              <a:rPr lang="pt-BR" dirty="0"/>
              <a:t> Alice, estamos abstratamente dizendo que uma pessoa conhece outra pessoa. a propriedade </a:t>
            </a:r>
            <a:r>
              <a:rPr lang="pt-BR" dirty="0" err="1"/>
              <a:t>foaf:knows</a:t>
            </a:r>
            <a:r>
              <a:rPr lang="pt-BR" dirty="0"/>
              <a:t> possui tanto o domínio (</a:t>
            </a:r>
            <a:r>
              <a:rPr lang="pt-BR" i="1" dirty="0" err="1"/>
              <a:t>rdfs:domain</a:t>
            </a:r>
            <a:r>
              <a:rPr lang="pt-BR" dirty="0"/>
              <a:t>) quanto a imagem (</a:t>
            </a:r>
            <a:r>
              <a:rPr lang="pt-BR" dirty="0" err="1"/>
              <a:t>rdfs:range</a:t>
            </a:r>
            <a:r>
              <a:rPr lang="pt-BR" dirty="0"/>
              <a:t>) como </a:t>
            </a:r>
            <a:r>
              <a:rPr lang="pt-BR" i="1" dirty="0" err="1"/>
              <a:t>foaf:Person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b="1" dirty="0">
                <a:solidFill>
                  <a:srgbClr val="FF0000"/>
                </a:solidFill>
              </a:rPr>
              <a:t>RDF-S que é usado para representação e modelagem de conceitos!!!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7005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Existem diversas representações de Dados e Dados Abertos Conectados em RDF...</a:t>
            </a:r>
          </a:p>
        </p:txBody>
      </p:sp>
      <p:pic>
        <p:nvPicPr>
          <p:cNvPr id="25602" name="Picture 2" descr="17_libre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176" y="2255519"/>
            <a:ext cx="4419746" cy="394830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878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Serialização em RDF 1.1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Serialização (de modo geral e simplificado) é uma forma de representação dos dados.</a:t>
            </a:r>
          </a:p>
          <a:p>
            <a:r>
              <a:rPr lang="pt-BR" dirty="0"/>
              <a:t>No RDF 1.1, o número de formatos de serialização foi bastante ampliado em relação ao 1.0 </a:t>
            </a:r>
            <a:r>
              <a:rPr lang="pt-BR" sz="2000" dirty="0"/>
              <a:t>(Wood, 2014).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28" y="3551901"/>
            <a:ext cx="6238875" cy="3248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184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RDFA (</a:t>
            </a:r>
            <a:r>
              <a:rPr lang="pt-BR" i="1" dirty="0" err="1"/>
              <a:t>Resource</a:t>
            </a:r>
            <a:r>
              <a:rPr lang="pt-BR" i="1" dirty="0"/>
              <a:t> </a:t>
            </a:r>
            <a:r>
              <a:rPr lang="pt-BR" i="1" dirty="0" err="1"/>
              <a:t>Description</a:t>
            </a:r>
            <a:r>
              <a:rPr lang="pt-BR" i="1" dirty="0"/>
              <a:t> Framework in </a:t>
            </a:r>
            <a:r>
              <a:rPr lang="pt-BR" i="1" dirty="0" err="1"/>
              <a:t>Attributes</a:t>
            </a:r>
            <a:r>
              <a:rPr lang="pt-BR" dirty="0"/>
              <a:t>)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Tem por objetivo embutir código RDF em estruturas HTML e XML </a:t>
            </a:r>
            <a:r>
              <a:rPr lang="pt-BR" sz="2000" dirty="0"/>
              <a:t>(Herman, et al., 2013). </a:t>
            </a:r>
          </a:p>
          <a:p>
            <a:r>
              <a:rPr lang="pt-BR" dirty="0"/>
              <a:t>Inclusão de significado via atributos dos elementos (</a:t>
            </a:r>
            <a:r>
              <a:rPr lang="pt-BR" dirty="0" err="1"/>
              <a:t>RDFa</a:t>
            </a:r>
            <a:r>
              <a:rPr lang="pt-BR" dirty="0"/>
              <a:t> é considerada o RDF em Atributos)</a:t>
            </a:r>
          </a:p>
          <a:p>
            <a:r>
              <a:rPr lang="pt-BR" b="1" dirty="0"/>
              <a:t>Vantagem do </a:t>
            </a:r>
            <a:r>
              <a:rPr lang="pt-BR" b="1" dirty="0" err="1"/>
              <a:t>RDFa</a:t>
            </a:r>
            <a:r>
              <a:rPr lang="pt-BR" b="1" dirty="0"/>
              <a:t> é que máquinas de buscas melhoram seus resultados aumentando a precisão sobre o real significado de um documento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Máquinas de buscas podem agregar os dados de um documento com dados de outro documento, enriquecendo assim os resultados de buscas.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6677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Serialização em RDFA (vamos estudar o exemplo....)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Código HTML com atributos RDF embutidos que representa o grafo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9" y="2234228"/>
            <a:ext cx="9864610" cy="467897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0" y="2717987"/>
            <a:ext cx="2972775" cy="1823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25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Serialização em RDFA (vamos estudar o exemplo....)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pt-BR" dirty="0"/>
              <a:t>No código HTML do slide anterior aparecem quatro atributos:</a:t>
            </a:r>
          </a:p>
          <a:p>
            <a:pPr lvl="1"/>
            <a:r>
              <a:rPr lang="pt-BR" b="1" dirty="0" err="1"/>
              <a:t>prefix</a:t>
            </a:r>
            <a:r>
              <a:rPr lang="pt-BR" b="1" dirty="0"/>
              <a:t>-</a:t>
            </a:r>
            <a:r>
              <a:rPr lang="pt-BR" dirty="0"/>
              <a:t> descreve os vocabulários reusados no documento HTML. Haverá reuso de </a:t>
            </a:r>
            <a:r>
              <a:rPr lang="pt-BR" b="1" dirty="0"/>
              <a:t>3 vocabulários</a:t>
            </a:r>
            <a:r>
              <a:rPr lang="pt-BR" dirty="0"/>
              <a:t> (FOAF, Schema.org e Dublin Core);</a:t>
            </a:r>
          </a:p>
          <a:p>
            <a:pPr lvl="1"/>
            <a:r>
              <a:rPr lang="pt-BR" b="1" i="1" dirty="0" err="1"/>
              <a:t>resource</a:t>
            </a:r>
            <a:r>
              <a:rPr lang="pt-BR" dirty="0"/>
              <a:t> - descreve um recurso (conforme foi explicado no RDF-S) para a classe </a:t>
            </a:r>
            <a:r>
              <a:rPr lang="pt-BR" i="1" dirty="0" err="1"/>
              <a:t>rdfs:Resource</a:t>
            </a:r>
            <a:r>
              <a:rPr lang="pt-BR" dirty="0"/>
              <a:t>. Ex. na linha 4 há a descrição do recurso </a:t>
            </a:r>
            <a:r>
              <a:rPr lang="pt-BR" i="1" dirty="0"/>
              <a:t>http://example.org/bob#me;</a:t>
            </a:r>
            <a:endParaRPr lang="pt-BR" dirty="0"/>
          </a:p>
          <a:p>
            <a:pPr lvl="1"/>
            <a:r>
              <a:rPr lang="pt-BR" b="1" i="1" dirty="0" err="1"/>
              <a:t>property</a:t>
            </a:r>
            <a:r>
              <a:rPr lang="pt-BR" dirty="0"/>
              <a:t> - descreve uma propriedade. O atributo </a:t>
            </a:r>
            <a:r>
              <a:rPr lang="pt-BR" i="1" dirty="0" err="1"/>
              <a:t>property</a:t>
            </a:r>
            <a:r>
              <a:rPr lang="pt-BR" dirty="0"/>
              <a:t> é similar à propriedade </a:t>
            </a:r>
            <a:r>
              <a:rPr lang="pt-BR" i="1" dirty="0" err="1"/>
              <a:t>rdf:Property</a:t>
            </a:r>
            <a:r>
              <a:rPr lang="pt-BR" dirty="0"/>
              <a:t>. Tem o objetivo de relacionar dois elementos, relacionar um sujeito a um objeto uma propriedade relaciona dois recursos. Observe que todas as propriedades apresentadas no código aparecem dentro da estrutura de um elemento &lt;</a:t>
            </a:r>
            <a:r>
              <a:rPr lang="pt-BR" dirty="0" err="1"/>
              <a:t>div</a:t>
            </a:r>
            <a:r>
              <a:rPr lang="pt-BR" dirty="0"/>
              <a:t>&gt;. Exemplo, das linhas 4 a 13, há 3 triplas relacionadas à Bob</a:t>
            </a:r>
          </a:p>
          <a:p>
            <a:pPr lvl="2"/>
            <a:r>
              <a:rPr lang="pt-BR" i="1" dirty="0"/>
              <a:t>http://example.org/bob#me </a:t>
            </a:r>
            <a:r>
              <a:rPr lang="pt-BR" i="1" dirty="0" err="1"/>
              <a:t>foaf:knows</a:t>
            </a:r>
            <a:r>
              <a:rPr lang="pt-BR" i="1" dirty="0"/>
              <a:t> Alice </a:t>
            </a:r>
            <a:endParaRPr lang="pt-BR" dirty="0"/>
          </a:p>
          <a:p>
            <a:pPr lvl="2"/>
            <a:r>
              <a:rPr lang="pt-BR" i="1" dirty="0"/>
              <a:t>http://example.org/bob#me </a:t>
            </a:r>
            <a:r>
              <a:rPr lang="pt-BR" i="1" dirty="0" err="1"/>
              <a:t>schema:birthDate</a:t>
            </a:r>
            <a:r>
              <a:rPr lang="pt-BR" i="1" dirty="0"/>
              <a:t> 1990-07-04</a:t>
            </a:r>
          </a:p>
          <a:p>
            <a:pPr lvl="2"/>
            <a:r>
              <a:rPr lang="pt-BR" i="1" dirty="0"/>
              <a:t>http://example.org/bob#me </a:t>
            </a:r>
            <a:r>
              <a:rPr lang="pt-BR" i="1" dirty="0" err="1"/>
              <a:t>foaf:topic_interest</a:t>
            </a:r>
            <a:r>
              <a:rPr lang="pt-BR" i="1" dirty="0"/>
              <a:t> </a:t>
            </a:r>
            <a:r>
              <a:rPr lang="pt-BR" i="1" dirty="0" err="1"/>
              <a:t>the</a:t>
            </a:r>
            <a:r>
              <a:rPr lang="pt-BR" i="1" dirty="0"/>
              <a:t> Mona Lisa</a:t>
            </a:r>
            <a:endParaRPr lang="pt-BR" dirty="0"/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1333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Serialização em RDFA (vamos estudar o exemplo....)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pt-BR" dirty="0"/>
              <a:t>No código HTML do slide anterior aparecem quatro atributos:</a:t>
            </a:r>
          </a:p>
          <a:p>
            <a:pPr lvl="1"/>
            <a:r>
              <a:rPr lang="pt-BR" b="1" i="1" dirty="0" err="1"/>
              <a:t>typeof</a:t>
            </a:r>
            <a:r>
              <a:rPr lang="pt-BR" dirty="0"/>
              <a:t>, que equivale ao atributo para representar o elemento </a:t>
            </a:r>
            <a:r>
              <a:rPr lang="pt-BR" i="1" dirty="0" err="1"/>
              <a:t>rdf:type</a:t>
            </a:r>
            <a:r>
              <a:rPr lang="pt-BR" dirty="0"/>
              <a:t> (tem o mesmo objetivo do </a:t>
            </a:r>
            <a:r>
              <a:rPr lang="pt-BR" i="1" dirty="0" err="1"/>
              <a:t>rdf:type</a:t>
            </a:r>
            <a:r>
              <a:rPr lang="pt-BR" dirty="0"/>
              <a:t>). </a:t>
            </a:r>
          </a:p>
          <a:p>
            <a:pPr lvl="1"/>
            <a:r>
              <a:rPr lang="pt-BR" dirty="0"/>
              <a:t>Exemplo, na linha 04 temos</a:t>
            </a:r>
          </a:p>
          <a:p>
            <a:pPr lvl="2"/>
            <a:r>
              <a:rPr lang="pt-BR" i="1" dirty="0"/>
              <a:t>http://example.org/bob#me </a:t>
            </a:r>
            <a:r>
              <a:rPr lang="pt-BR" i="1" dirty="0" err="1"/>
              <a:t>rdf:type</a:t>
            </a:r>
            <a:r>
              <a:rPr lang="pt-BR" i="1" dirty="0"/>
              <a:t> </a:t>
            </a:r>
            <a:r>
              <a:rPr lang="pt-BR" i="1" dirty="0" err="1"/>
              <a:t>foaf:Person</a:t>
            </a:r>
            <a:endParaRPr lang="pt-BR" dirty="0"/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5CE605-5CC0-425E-881F-A7CBFA6CD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60" b="63898"/>
          <a:stretch/>
        </p:blipFill>
        <p:spPr>
          <a:xfrm>
            <a:off x="1007704" y="3925542"/>
            <a:ext cx="10725953" cy="2567333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143022A-61BE-4467-B010-0B8167A2819C}"/>
              </a:ext>
            </a:extLst>
          </p:cNvPr>
          <p:cNvSpPr/>
          <p:nvPr/>
        </p:nvSpPr>
        <p:spPr>
          <a:xfrm>
            <a:off x="226018" y="486323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485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RDF/XML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Foi a primeira serialização RDF, conhecido pela camadas “bolo de noiva” </a:t>
            </a:r>
            <a:r>
              <a:rPr lang="pt-BR" sz="1800" dirty="0"/>
              <a:t>(</a:t>
            </a:r>
            <a:r>
              <a:rPr lang="pt-BR" sz="1800" dirty="0" err="1"/>
              <a:t>Gandon</a:t>
            </a:r>
            <a:r>
              <a:rPr lang="pt-BR" sz="1800" dirty="0"/>
              <a:t>, et al., 2014). </a:t>
            </a:r>
          </a:p>
          <a:p>
            <a:r>
              <a:rPr lang="pt-BR" dirty="0"/>
              <a:t>O formato possui </a:t>
            </a:r>
            <a:r>
              <a:rPr lang="pt-BR" b="1" dirty="0"/>
              <a:t>sintaxe XML para os grafos RDF.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34" y="230188"/>
            <a:ext cx="1898518" cy="1314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clrChange>
              <a:clrFrom>
                <a:srgbClr val="F4EFE2"/>
              </a:clrFrom>
              <a:clrTo>
                <a:srgbClr val="F4EFE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3534" y="3216255"/>
            <a:ext cx="9422855" cy="3570267"/>
          </a:xfrm>
          <a:prstGeom prst="rect">
            <a:avLst/>
          </a:prstGeom>
        </p:spPr>
      </p:pic>
      <p:pic>
        <p:nvPicPr>
          <p:cNvPr id="6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C8607257-EB69-4C35-88BD-3BE548968B7B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10554790" y="887659"/>
            <a:ext cx="897162" cy="1193690"/>
          </a:xfrm>
          <a:prstGeom prst="curvedConnector4">
            <a:avLst>
              <a:gd name="adj1" fmla="val -25480"/>
              <a:gd name="adj2" fmla="val 7753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4132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Serialização em RDF/XML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 primeira linha do código já apresenta o elemento &lt;?</a:t>
            </a:r>
            <a:r>
              <a:rPr lang="pt-BR" dirty="0" err="1"/>
              <a:t>xml</a:t>
            </a:r>
            <a:r>
              <a:rPr lang="pt-BR" dirty="0"/>
              <a:t>&gt;. </a:t>
            </a:r>
          </a:p>
          <a:p>
            <a:pPr lvl="1"/>
            <a:r>
              <a:rPr lang="pt-BR" dirty="0"/>
              <a:t>Diferente do </a:t>
            </a:r>
            <a:r>
              <a:rPr lang="pt-BR" dirty="0" err="1"/>
              <a:t>RDFa</a:t>
            </a:r>
            <a:r>
              <a:rPr lang="pt-BR" dirty="0"/>
              <a:t>, que tem todo os seus elementos dentro da estrutura do HTML, no RDF/XML possui toda a sua estrutura dentro do XML e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i="1" dirty="0" err="1"/>
              <a:t>rdf:RDF</a:t>
            </a:r>
            <a:r>
              <a:rPr lang="pt-BR" dirty="0"/>
              <a:t>&gt;. </a:t>
            </a:r>
          </a:p>
          <a:p>
            <a:r>
              <a:rPr lang="pt-BR" dirty="0"/>
              <a:t>O elemento </a:t>
            </a:r>
            <a:r>
              <a:rPr lang="pt-BR" i="1" dirty="0" err="1"/>
              <a:t>rdf:Description</a:t>
            </a:r>
            <a:r>
              <a:rPr lang="pt-BR" dirty="0"/>
              <a:t> é utilizado para identificar sujeitos. </a:t>
            </a:r>
          </a:p>
          <a:p>
            <a:pPr lvl="1"/>
            <a:r>
              <a:rPr lang="pt-BR" dirty="0"/>
              <a:t>O primeiro sujeito apresentado (Linha 07) possui quatro </a:t>
            </a:r>
            <a:r>
              <a:rPr lang="pt-BR" dirty="0" err="1"/>
              <a:t>sub-elementos</a:t>
            </a:r>
            <a:r>
              <a:rPr lang="pt-BR" dirty="0"/>
              <a:t>. Isto quer dizer que cada </a:t>
            </a:r>
            <a:r>
              <a:rPr lang="pt-BR" dirty="0" err="1"/>
              <a:t>sub-elemento</a:t>
            </a:r>
            <a:r>
              <a:rPr lang="pt-BR" dirty="0"/>
              <a:t> apresentado entre as linhas 08 e 11 representam uma tripla combinada com o sujeito descrito na linha 07. </a:t>
            </a:r>
          </a:p>
          <a:p>
            <a:r>
              <a:rPr lang="pt-BR" dirty="0"/>
              <a:t>No RDF/XML, o sujeito, apesar de ser identificado pelo elemento </a:t>
            </a:r>
            <a:r>
              <a:rPr lang="pt-BR" i="1" dirty="0" err="1"/>
              <a:t>rdf:Description</a:t>
            </a:r>
            <a:r>
              <a:rPr lang="pt-BR" dirty="0"/>
              <a:t>, é descrito pelo </a:t>
            </a:r>
            <a:r>
              <a:rPr lang="pt-BR" i="1" dirty="0" err="1"/>
              <a:t>rdf:about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Diferentemente do código em </a:t>
            </a:r>
            <a:r>
              <a:rPr lang="pt-BR" dirty="0" err="1"/>
              <a:t>RDFa</a:t>
            </a:r>
            <a:r>
              <a:rPr lang="pt-BR" dirty="0"/>
              <a:t>, os tipos de dados reusados do esquema XML foram explicitamente definidos para identificar a semântica do </a:t>
            </a:r>
            <a:r>
              <a:rPr lang="pt-BR" i="1" dirty="0" err="1"/>
              <a:t>schema:birthDate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60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Exemplo... em 2012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 </a:t>
            </a:r>
            <a:r>
              <a:rPr lang="pt-BR" sz="3200" i="1" dirty="0"/>
              <a:t>IDC Digital </a:t>
            </a:r>
            <a:r>
              <a:rPr lang="pt-BR" sz="3200" i="1" dirty="0" err="1"/>
              <a:t>Universe</a:t>
            </a:r>
            <a:r>
              <a:rPr lang="pt-BR" sz="3200" dirty="0"/>
              <a:t> ”mediu” dados criados, replicados e consumidos em 2011 e estimou que 1,8 trilhão de </a:t>
            </a:r>
            <a:r>
              <a:rPr lang="pt-BR" sz="3200" dirty="0" err="1"/>
              <a:t>GBytes</a:t>
            </a:r>
            <a:r>
              <a:rPr lang="pt-BR" sz="3200" dirty="0"/>
              <a:t> foram produzidos durante o ano.</a:t>
            </a:r>
          </a:p>
          <a:p>
            <a:pPr lvl="1"/>
            <a:r>
              <a:rPr lang="pt-BR" sz="2800" dirty="0"/>
              <a:t>Grande parte desses dados não está disponível. </a:t>
            </a:r>
          </a:p>
          <a:p>
            <a:pPr lvl="1"/>
            <a:r>
              <a:rPr lang="pt-BR" sz="2800" dirty="0"/>
              <a:t>Dados  não estão estruturados. </a:t>
            </a:r>
          </a:p>
          <a:p>
            <a:r>
              <a:rPr lang="pt-BR" sz="3200" dirty="0"/>
              <a:t>Extração de informações e produção de conhecimentos úteis para sociedade....</a:t>
            </a:r>
          </a:p>
          <a:p>
            <a:pPr lvl="1"/>
            <a:r>
              <a:rPr lang="pt-BR" sz="2800" dirty="0"/>
              <a:t>não acontece com a </a:t>
            </a:r>
            <a:r>
              <a:rPr lang="pt-BR" sz="2800" b="1" dirty="0"/>
              <a:t>AGILIDADE</a:t>
            </a:r>
            <a:r>
              <a:rPr lang="pt-BR" sz="2800" dirty="0"/>
              <a:t> e </a:t>
            </a:r>
            <a:r>
              <a:rPr lang="pt-BR" sz="2800" b="1" dirty="0"/>
              <a:t>EFICÁCIA</a:t>
            </a:r>
            <a:r>
              <a:rPr lang="pt-BR" sz="2800" dirty="0"/>
              <a:t> para tratar os problemas </a:t>
            </a:r>
            <a:r>
              <a:rPr lang="pt-BR" sz="2800" b="1" dirty="0"/>
              <a:t>questões sócio-econômico-ambientais </a:t>
            </a:r>
            <a:r>
              <a:rPr lang="pt-BR" sz="2800" dirty="0"/>
              <a:t>do século 21.</a:t>
            </a:r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931861"/>
            <a:ext cx="702016" cy="8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490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Serialização em JSON-LD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um dos mais recente formatos de serialização, surgiu como uma extensão do JSON </a:t>
            </a:r>
            <a:r>
              <a:rPr lang="pt-BR" sz="2000" dirty="0"/>
              <a:t>(</a:t>
            </a:r>
            <a:r>
              <a:rPr lang="pt-BR" sz="2000" dirty="0" err="1"/>
              <a:t>Sporny</a:t>
            </a:r>
            <a:r>
              <a:rPr lang="pt-BR" sz="2000" dirty="0"/>
              <a:t>, et al., 2014) </a:t>
            </a:r>
          </a:p>
          <a:p>
            <a:r>
              <a:rPr lang="pt-BR" dirty="0"/>
              <a:t>Tem como objetivo de transformar código JSON para RDF com o mínimo de esforço possível. Formato é intuitivo para programadores já familiarizados com a sintaxe JSON.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97" y="3862316"/>
            <a:ext cx="9988103" cy="29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56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Serialização em JSON-LD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o código descreve o recurso Bob, identificado pelo IRI </a:t>
            </a:r>
            <a:r>
              <a:rPr lang="pt-BR" i="1" dirty="0"/>
              <a:t>http://example.org/bob#me</a:t>
            </a:r>
            <a:r>
              <a:rPr lang="pt-BR" dirty="0"/>
              <a:t>, através da chave </a:t>
            </a:r>
            <a:r>
              <a:rPr lang="pt-BR" i="1" dirty="0"/>
              <a:t>@id</a:t>
            </a:r>
            <a:r>
              <a:rPr lang="pt-BR" dirty="0"/>
              <a:t>, (linha 03) e o tipo de recurso descrito (linha 04). </a:t>
            </a:r>
          </a:p>
          <a:p>
            <a:r>
              <a:rPr lang="pt-BR" dirty="0"/>
              <a:t>As linhas 05 a 07 definem objetos que o sujeito Bob se relaciona. As triplas no JSON-LD são:</a:t>
            </a:r>
          </a:p>
          <a:p>
            <a:pPr lvl="1"/>
            <a:r>
              <a:rPr lang="pt-BR" i="1" dirty="0"/>
              <a:t>http://example.org/bob#me </a:t>
            </a:r>
            <a:r>
              <a:rPr lang="pt-BR" i="1" dirty="0" err="1"/>
              <a:t>birthDate</a:t>
            </a:r>
            <a:r>
              <a:rPr lang="pt-BR" i="1" dirty="0"/>
              <a:t> 1990-07-04</a:t>
            </a:r>
            <a:endParaRPr lang="pt-BR" dirty="0"/>
          </a:p>
          <a:p>
            <a:pPr lvl="1"/>
            <a:r>
              <a:rPr lang="pt-BR" i="1" dirty="0"/>
              <a:t>http://example.org/bob#me </a:t>
            </a:r>
            <a:r>
              <a:rPr lang="pt-BR" i="1" dirty="0" err="1"/>
              <a:t>knows</a:t>
            </a:r>
            <a:r>
              <a:rPr lang="pt-BR" i="1" dirty="0"/>
              <a:t> http://example.org/alice#me</a:t>
            </a:r>
            <a:endParaRPr lang="pt-BR" dirty="0"/>
          </a:p>
          <a:p>
            <a:pPr lvl="1"/>
            <a:r>
              <a:rPr lang="pt-BR" i="1" dirty="0"/>
              <a:t>http://example.org/bob#me </a:t>
            </a:r>
            <a:r>
              <a:rPr lang="pt-BR" i="1" dirty="0" err="1"/>
              <a:t>interest</a:t>
            </a:r>
            <a:r>
              <a:rPr lang="pt-BR" i="1" dirty="0"/>
              <a:t> http://www.wikidata.org/entity/Q12418</a:t>
            </a:r>
            <a:endParaRPr lang="pt-BR" dirty="0"/>
          </a:p>
          <a:p>
            <a:r>
              <a:rPr lang="pt-BR" dirty="0"/>
              <a:t>Dois pontos que devemos destacar no código JSON-LD </a:t>
            </a:r>
          </a:p>
          <a:p>
            <a:pPr lvl="1"/>
            <a:r>
              <a:rPr lang="pt-BR" dirty="0"/>
              <a:t>i) A linha 07 identifica outro recurso no qual o sujeito Bob se relaciona, onde este recurso equivale a outro grafo, contendo uma estrutura própria e sendo identificado pelo IRI descrito na linha 08;</a:t>
            </a:r>
          </a:p>
          <a:p>
            <a:pPr lvl="1"/>
            <a:r>
              <a:rPr lang="pt-BR" dirty="0"/>
              <a:t> </a:t>
            </a:r>
            <a:r>
              <a:rPr lang="pt-BR" dirty="0" err="1"/>
              <a:t>ii</a:t>
            </a:r>
            <a:r>
              <a:rPr lang="pt-BR" dirty="0"/>
              <a:t>) </a:t>
            </a:r>
            <a:r>
              <a:rPr lang="pt-BR" b="1" dirty="0"/>
              <a:t>não é possível identificar o esquema e a semântica dos recursos</a:t>
            </a:r>
            <a:r>
              <a:rPr lang="pt-BR" dirty="0"/>
              <a:t>. Isto acontece por que o contexto no qual os recursos estão inseridos ficam em outro documento. Este contexto é identificado pelo objeto @</a:t>
            </a:r>
            <a:r>
              <a:rPr lang="pt-BR" dirty="0" err="1"/>
              <a:t>context</a:t>
            </a:r>
            <a:r>
              <a:rPr lang="pt-BR" dirty="0"/>
              <a:t>, descrito na linha 02. 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2252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Serialização em JSON-LD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852916" cy="4351338"/>
          </a:xfrm>
        </p:spPr>
        <p:txBody>
          <a:bodyPr/>
          <a:lstStyle/>
          <a:p>
            <a:r>
              <a:rPr lang="pt-BR" dirty="0"/>
              <a:t>o código que descreve o contexto é...</a:t>
            </a:r>
          </a:p>
          <a:p>
            <a:r>
              <a:rPr lang="pt-BR" sz="2400" dirty="0"/>
              <a:t>Através do </a:t>
            </a:r>
            <a:r>
              <a:rPr lang="pt-BR" sz="2400" b="1" dirty="0"/>
              <a:t>contexto é possível fazer o mapeamento do código JSON-LD </a:t>
            </a:r>
            <a:r>
              <a:rPr lang="pt-BR" sz="2400" dirty="0"/>
              <a:t>do grafo na Monalisa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96" y="1203181"/>
            <a:ext cx="6500884" cy="565481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0" y="3991684"/>
            <a:ext cx="4407838" cy="2703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eta para a direita 5"/>
          <p:cNvSpPr/>
          <p:nvPr/>
        </p:nvSpPr>
        <p:spPr>
          <a:xfrm rot="10800000">
            <a:off x="4804012" y="5746943"/>
            <a:ext cx="1206300" cy="564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5">
            <a:extLst>
              <a:ext uri="{FF2B5EF4-FFF2-40B4-BE49-F238E27FC236}">
                <a16:creationId xmlns:a16="http://schemas.microsoft.com/office/drawing/2014/main" id="{3E5FE7FE-4495-4E9A-AC31-362E2F7682CC}"/>
              </a:ext>
            </a:extLst>
          </p:cNvPr>
          <p:cNvSpPr/>
          <p:nvPr/>
        </p:nvSpPr>
        <p:spPr>
          <a:xfrm rot="217965">
            <a:off x="4861252" y="2068909"/>
            <a:ext cx="1206300" cy="564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6096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N-Triples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Faz parte da família de formatos </a:t>
            </a:r>
            <a:r>
              <a:rPr lang="pt-BR" dirty="0" err="1"/>
              <a:t>Turtle</a:t>
            </a:r>
            <a:r>
              <a:rPr lang="pt-BR" dirty="0"/>
              <a:t>. É o formato de serialização mais simples que existe </a:t>
            </a:r>
            <a:r>
              <a:rPr lang="pt-BR" sz="2000" dirty="0"/>
              <a:t>(</a:t>
            </a:r>
            <a:r>
              <a:rPr lang="pt-BR" sz="2000" dirty="0" err="1"/>
              <a:t>Carothers</a:t>
            </a:r>
            <a:r>
              <a:rPr lang="pt-BR" sz="2000" dirty="0"/>
              <a:t>, et al., 2014). </a:t>
            </a:r>
            <a:endParaRPr lang="pt-BR" dirty="0"/>
          </a:p>
          <a:p>
            <a:r>
              <a:rPr lang="pt-BR" dirty="0"/>
              <a:t>N-Triples estrutura o código em forma de triplas. Cada linha equivale a uma tripla. </a:t>
            </a:r>
          </a:p>
          <a:p>
            <a:r>
              <a:rPr lang="pt-BR" dirty="0"/>
              <a:t>Ao final de cada linha há um ponto (“.”). Todos os </a:t>
            </a:r>
            <a:r>
              <a:rPr lang="pt-BR" dirty="0" err="1"/>
              <a:t>IRIs</a:t>
            </a:r>
            <a:r>
              <a:rPr lang="pt-BR" dirty="0"/>
              <a:t> são absolutos, possui a identificação do recurso completo. Devido a simplicidade, não é possível definir prefixos e usar </a:t>
            </a:r>
            <a:r>
              <a:rPr lang="pt-BR" dirty="0" err="1"/>
              <a:t>IRIs</a:t>
            </a:r>
            <a:r>
              <a:rPr lang="pt-BR" dirty="0"/>
              <a:t> relativos.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7" y="4818077"/>
            <a:ext cx="10849971" cy="20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795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Turtle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Surgiu para ampliar as possibilidades de descrição de um documento N-Triples, o formato descreve prefixos e </a:t>
            </a:r>
            <a:r>
              <a:rPr lang="pt-BR" dirty="0" err="1"/>
              <a:t>IRIs</a:t>
            </a:r>
            <a:r>
              <a:rPr lang="pt-BR" dirty="0"/>
              <a:t> relativos na estrutura do documento </a:t>
            </a:r>
            <a:r>
              <a:rPr lang="pt-BR" sz="1800" dirty="0"/>
              <a:t>(</a:t>
            </a:r>
            <a:r>
              <a:rPr lang="pt-BR" sz="1800" dirty="0" err="1"/>
              <a:t>Prud'hommeaux</a:t>
            </a:r>
            <a:r>
              <a:rPr lang="pt-BR" sz="1800" dirty="0"/>
              <a:t>, et al., 2014)</a:t>
            </a:r>
            <a:r>
              <a:rPr lang="pt-BR" dirty="0"/>
              <a:t>. </a:t>
            </a:r>
            <a:r>
              <a:rPr lang="pt-BR" dirty="0" err="1"/>
              <a:t>Turtle</a:t>
            </a:r>
            <a:r>
              <a:rPr lang="pt-BR" dirty="0"/>
              <a:t> é simples e fácil de ler. 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57" y="3166087"/>
            <a:ext cx="7608449" cy="36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Serialização em </a:t>
            </a:r>
            <a:r>
              <a:rPr lang="pt-BR" dirty="0" err="1"/>
              <a:t>Turtle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As 6 primeiras linhas mostram os </a:t>
            </a:r>
            <a:r>
              <a:rPr lang="pt-BR" dirty="0" err="1"/>
              <a:t>IRIs</a:t>
            </a:r>
            <a:r>
              <a:rPr lang="pt-BR" dirty="0"/>
              <a:t> que podem ser definidos como prefixos e IRI base do documento, (características não permitidas no N-Triples)</a:t>
            </a:r>
          </a:p>
          <a:p>
            <a:r>
              <a:rPr lang="pt-BR" dirty="0"/>
              <a:t>As linhas 08, 14 e 18 apresentam sujeitos com seus predicados e objetos logo abaixo deles. Este tipo de organização e endentação torna bastante intuitiva a leitura do documento, facilitando assim a identificação das triplas RDF.</a:t>
            </a:r>
          </a:p>
          <a:p>
            <a:r>
              <a:rPr lang="pt-BR" dirty="0"/>
              <a:t>A linha 09 apresenta mais uma característica do formato </a:t>
            </a:r>
            <a:r>
              <a:rPr lang="pt-BR" dirty="0" err="1"/>
              <a:t>Turtle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 A primeira tripla descrita para Bob é </a:t>
            </a:r>
            <a:r>
              <a:rPr lang="pt-BR" i="1" dirty="0" err="1"/>
              <a:t>bob#me</a:t>
            </a:r>
            <a:r>
              <a:rPr lang="pt-BR" i="1" dirty="0"/>
              <a:t> a </a:t>
            </a:r>
            <a:r>
              <a:rPr lang="pt-BR" i="1" dirty="0" err="1"/>
              <a:t>foaf:Person</a:t>
            </a:r>
            <a:r>
              <a:rPr lang="pt-BR" dirty="0"/>
              <a:t>. O elemento que é responsável por relacionar o sujeito ao predicado deste exemplo é o </a:t>
            </a:r>
            <a:r>
              <a:rPr lang="pt-BR" dirty="0" err="1"/>
              <a:t>token</a:t>
            </a:r>
            <a:r>
              <a:rPr lang="pt-BR" dirty="0"/>
              <a:t> “</a:t>
            </a:r>
            <a:r>
              <a:rPr lang="pt-BR" i="1" dirty="0"/>
              <a:t>a</a:t>
            </a:r>
            <a:r>
              <a:rPr lang="pt-BR" dirty="0"/>
              <a:t>”. </a:t>
            </a:r>
          </a:p>
          <a:p>
            <a:pPr lvl="1"/>
            <a:r>
              <a:rPr lang="pt-BR" dirty="0"/>
              <a:t>O </a:t>
            </a:r>
            <a:r>
              <a:rPr lang="pt-BR" dirty="0" err="1"/>
              <a:t>token</a:t>
            </a:r>
            <a:r>
              <a:rPr lang="pt-BR" dirty="0"/>
              <a:t> “</a:t>
            </a:r>
            <a:r>
              <a:rPr lang="pt-BR" i="1" dirty="0"/>
              <a:t>a</a:t>
            </a:r>
            <a:r>
              <a:rPr lang="pt-BR" dirty="0"/>
              <a:t>” possui a mesma semântica da propriedade </a:t>
            </a:r>
            <a:r>
              <a:rPr lang="pt-BR" i="1" dirty="0" err="1"/>
              <a:t>rdf:type</a:t>
            </a:r>
            <a:r>
              <a:rPr lang="pt-BR" dirty="0"/>
              <a:t> e é usada para dizer que </a:t>
            </a:r>
            <a:r>
              <a:rPr lang="pt-BR" i="1" dirty="0" err="1"/>
              <a:t>bob#me</a:t>
            </a:r>
            <a:r>
              <a:rPr lang="pt-BR" dirty="0"/>
              <a:t> é do tipo </a:t>
            </a:r>
            <a:r>
              <a:rPr lang="pt-BR" i="1" dirty="0" err="1"/>
              <a:t>foaf:Person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Por que o “a”?  A letra “a” representa um artigo da língua inglesa, sendo traduzido para português como “um” ou “uma”. Ou seja, ao ler a tripla descrita na linha inglesa seria </a:t>
            </a:r>
            <a:r>
              <a:rPr lang="pt-BR" i="1" dirty="0"/>
              <a:t>Bob </a:t>
            </a:r>
            <a:r>
              <a:rPr lang="pt-BR" i="1" dirty="0" err="1"/>
              <a:t>is</a:t>
            </a:r>
            <a:r>
              <a:rPr lang="pt-BR" i="1" dirty="0"/>
              <a:t> a </a:t>
            </a:r>
            <a:r>
              <a:rPr lang="pt-BR" i="1" dirty="0" err="1"/>
              <a:t>person</a:t>
            </a:r>
            <a:r>
              <a:rPr lang="pt-BR" dirty="0"/>
              <a:t> (no português: </a:t>
            </a:r>
            <a:r>
              <a:rPr lang="pt-BR" i="1" dirty="0"/>
              <a:t>Bob é uma pessoa</a:t>
            </a:r>
            <a:r>
              <a:rPr lang="pt-BR" dirty="0"/>
              <a:t>). Logo, o </a:t>
            </a:r>
            <a:r>
              <a:rPr lang="pt-BR" dirty="0" err="1"/>
              <a:t>token</a:t>
            </a:r>
            <a:r>
              <a:rPr lang="pt-BR" dirty="0"/>
              <a:t> “</a:t>
            </a:r>
            <a:r>
              <a:rPr lang="pt-BR" i="1" dirty="0"/>
              <a:t>a</a:t>
            </a:r>
            <a:r>
              <a:rPr lang="pt-BR" dirty="0"/>
              <a:t>” foi adicionado para tornar o formato </a:t>
            </a:r>
            <a:r>
              <a:rPr lang="pt-BR" dirty="0" err="1"/>
              <a:t>Turtle</a:t>
            </a:r>
            <a:r>
              <a:rPr lang="pt-BR" dirty="0"/>
              <a:t> ainda mais intuitivo para o ser humano.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327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TriG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TriG</a:t>
            </a:r>
            <a:r>
              <a:rPr lang="pt-BR" dirty="0"/>
              <a:t> é uma extensão do </a:t>
            </a:r>
            <a:r>
              <a:rPr lang="pt-BR" dirty="0" err="1"/>
              <a:t>Turtle</a:t>
            </a:r>
            <a:r>
              <a:rPr lang="pt-BR" dirty="0"/>
              <a:t>, herda a mesma simplicidade e facilidade de leitura (</a:t>
            </a:r>
            <a:r>
              <a:rPr lang="pt-BR" dirty="0" err="1"/>
              <a:t>Carothers</a:t>
            </a:r>
            <a:r>
              <a:rPr lang="pt-BR" dirty="0"/>
              <a:t>, et al., 2014). Foi criado para representar múltiplos grafos.</a:t>
            </a:r>
          </a:p>
          <a:p>
            <a:r>
              <a:rPr lang="pt-BR" dirty="0"/>
              <a:t>A única diferença entre o </a:t>
            </a:r>
            <a:r>
              <a:rPr lang="pt-BR" dirty="0" err="1"/>
              <a:t>Turtle</a:t>
            </a:r>
            <a:r>
              <a:rPr lang="pt-BR" dirty="0"/>
              <a:t> e o </a:t>
            </a:r>
            <a:r>
              <a:rPr lang="pt-BR" dirty="0" err="1"/>
              <a:t>TriG</a:t>
            </a:r>
            <a:r>
              <a:rPr lang="pt-BR" dirty="0"/>
              <a:t> é que os sujeitos descritos são encapsulados dentro de uma palavra-chave chamada </a:t>
            </a:r>
            <a:r>
              <a:rPr lang="pt-BR" i="1" dirty="0"/>
              <a:t>GRAPH</a:t>
            </a:r>
            <a:r>
              <a:rPr lang="pt-BR" dirty="0"/>
              <a:t>. Isto quer dizer que o conjunto de triplas dentro do elemento </a:t>
            </a:r>
            <a:r>
              <a:rPr lang="pt-BR" i="1" dirty="0"/>
              <a:t>GRAPH</a:t>
            </a:r>
            <a:r>
              <a:rPr lang="pt-BR" dirty="0"/>
              <a:t> representa um catálogo de dados (ou </a:t>
            </a:r>
            <a:r>
              <a:rPr lang="pt-BR" i="1" dirty="0" err="1"/>
              <a:t>dataset</a:t>
            </a:r>
            <a:r>
              <a:rPr lang="pt-BR" dirty="0"/>
              <a:t>). </a:t>
            </a:r>
          </a:p>
          <a:p>
            <a:endParaRPr lang="pt-BR" dirty="0"/>
          </a:p>
        </p:txBody>
      </p:sp>
      <p:pic>
        <p:nvPicPr>
          <p:cNvPr id="4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9764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N-</a:t>
            </a:r>
            <a:r>
              <a:rPr lang="pt-BR" dirty="0" err="1"/>
              <a:t>Quads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effectLst/>
              </a:rPr>
              <a:t>N-</a:t>
            </a:r>
            <a:r>
              <a:rPr lang="pt-BR" dirty="0" err="1">
                <a:effectLst/>
              </a:rPr>
              <a:t>Quads</a:t>
            </a:r>
            <a:r>
              <a:rPr lang="pt-BR" dirty="0">
                <a:effectLst/>
              </a:rPr>
              <a:t> é utilizado para fazer o intercâmbio de catálogo de dados </a:t>
            </a:r>
            <a:r>
              <a:rPr lang="pt-BR" sz="2400" dirty="0">
                <a:effectLst/>
              </a:rPr>
              <a:t>(</a:t>
            </a:r>
            <a:r>
              <a:rPr lang="pt-BR" sz="2400" dirty="0" err="1">
                <a:effectLst/>
              </a:rPr>
              <a:t>Carothers</a:t>
            </a:r>
            <a:r>
              <a:rPr lang="pt-BR" sz="2400" dirty="0">
                <a:effectLst/>
              </a:rPr>
              <a:t>, 2014). </a:t>
            </a:r>
            <a:endParaRPr lang="pt-BR" dirty="0">
              <a:effectLst/>
            </a:endParaRPr>
          </a:p>
          <a:p>
            <a:r>
              <a:rPr lang="pt-BR" dirty="0"/>
              <a:t>E</a:t>
            </a:r>
            <a:r>
              <a:rPr lang="pt-BR" dirty="0">
                <a:effectLst/>
              </a:rPr>
              <a:t>le é uma extensão da N-Triples, possui em cada linha a identificação de uma tripla.</a:t>
            </a:r>
          </a:p>
          <a:p>
            <a:pPr marL="0" indent="0">
              <a:buNone/>
            </a:pPr>
            <a:br>
              <a:rPr lang="pt-BR" dirty="0">
                <a:effectLst/>
              </a:rPr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1" y="4077092"/>
            <a:ext cx="11476436" cy="20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103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 de serialização e utilização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78" y="1417614"/>
            <a:ext cx="11026844" cy="52834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688838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3227F0A0-E056-4817-8FF3-04DC6C3915E4}"/>
              </a:ext>
            </a:extLst>
          </p:cNvPr>
          <p:cNvSpPr/>
          <p:nvPr/>
        </p:nvSpPr>
        <p:spPr>
          <a:xfrm>
            <a:off x="-64546" y="0"/>
            <a:ext cx="12256545" cy="68579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652" name="Picture 4" descr="http://blogs.ancientfaith.com/glory2godforallthings/wp-content/uploads/sites/15/2011/09/ontolog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r="22750" b="1"/>
          <a:stretch/>
        </p:blipFill>
        <p:spPr bwMode="auto">
          <a:xfrm>
            <a:off x="5880993" y="230817"/>
            <a:ext cx="6007798" cy="6561909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928" y="3624984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Ontologia</a:t>
            </a:r>
            <a:r>
              <a:rPr lang="en-US" sz="4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é </a:t>
            </a:r>
            <a:r>
              <a:rPr lang="en-US" sz="4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uma</a:t>
            </a:r>
            <a:r>
              <a:rPr lang="en-US" sz="4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forma de </a:t>
            </a:r>
            <a:r>
              <a:rPr lang="en-US" sz="4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representação</a:t>
            </a:r>
            <a:r>
              <a:rPr lang="en-US" sz="4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de </a:t>
            </a:r>
            <a:r>
              <a:rPr lang="en-US" sz="4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conhecimento</a:t>
            </a:r>
            <a:r>
              <a:rPr lang="en-US" sz="4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!!!</a:t>
            </a:r>
            <a:br>
              <a:rPr lang="en-US" sz="4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</a:br>
            <a:endParaRPr lang="en-US" sz="4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4EE6B8B-B6E5-41FC-B4B8-2E3F96DDE3B0}"/>
              </a:ext>
            </a:extLst>
          </p:cNvPr>
          <p:cNvSpPr txBox="1">
            <a:spLocks/>
          </p:cNvSpPr>
          <p:nvPr/>
        </p:nvSpPr>
        <p:spPr>
          <a:xfrm>
            <a:off x="126236" y="1160417"/>
            <a:ext cx="5628522" cy="2072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3- O que </a:t>
            </a:r>
            <a:r>
              <a:rPr lang="en-US" sz="65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são</a:t>
            </a:r>
            <a:r>
              <a:rPr 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 e para que </a:t>
            </a:r>
            <a:r>
              <a:rPr lang="en-US" sz="65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servem</a:t>
            </a:r>
            <a:r>
              <a:rPr 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 as </a:t>
            </a:r>
          </a:p>
          <a:p>
            <a:pPr algn="ctr">
              <a:spcBef>
                <a:spcPts val="1000"/>
              </a:spcBef>
            </a:pPr>
            <a:r>
              <a:rPr lang="en-US" sz="65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ontologias</a:t>
            </a:r>
            <a:r>
              <a:rPr 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 ???</a:t>
            </a:r>
            <a:b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</a:b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96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outro exemplo... Em 2020</a:t>
            </a:r>
          </a:p>
        </p:txBody>
      </p:sp>
      <p:pic>
        <p:nvPicPr>
          <p:cNvPr id="5122" name="Picture 2" descr="Opportunity for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375" y="1476231"/>
            <a:ext cx="7439297" cy="531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 para a direita 3"/>
          <p:cNvSpPr/>
          <p:nvPr/>
        </p:nvSpPr>
        <p:spPr>
          <a:xfrm rot="9756311">
            <a:off x="7794881" y="3497442"/>
            <a:ext cx="3393719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6" descr="https://upload.wikimedia.org/wikipedia/commons/c/cd/Logo_UFRRJ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5891133"/>
            <a:ext cx="735334" cy="8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662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Representação do Conhecimento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366574"/>
              </p:ext>
            </p:extLst>
          </p:nvPr>
        </p:nvGraphicFramePr>
        <p:xfrm>
          <a:off x="464024" y="1956477"/>
          <a:ext cx="4072719" cy="2936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ângulo 4"/>
          <p:cNvSpPr/>
          <p:nvPr/>
        </p:nvSpPr>
        <p:spPr>
          <a:xfrm>
            <a:off x="4885899" y="1659027"/>
            <a:ext cx="70422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i="0" dirty="0">
                <a:solidFill>
                  <a:srgbClr val="575757"/>
                </a:solidFill>
                <a:effectLst/>
                <a:latin typeface="Noto Serif"/>
              </a:rPr>
              <a:t>1 - Descrição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: Um dos problemas na descrição </a:t>
            </a:r>
            <a:r>
              <a:rPr lang="pt-BR" b="0" i="0" dirty="0" err="1">
                <a:solidFill>
                  <a:srgbClr val="575757"/>
                </a:solidFill>
                <a:effectLst/>
                <a:latin typeface="Noto Serif"/>
              </a:rPr>
              <a:t>datasets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  é o </a:t>
            </a:r>
            <a:r>
              <a:rPr lang="pt-BR" b="1" i="0" dirty="0">
                <a:solidFill>
                  <a:srgbClr val="575757"/>
                </a:solidFill>
                <a:effectLst/>
                <a:latin typeface="Noto Serif"/>
              </a:rPr>
              <a:t>vocabulário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 a ser utilizado para representar um conceito desejado.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885899" y="3108153"/>
            <a:ext cx="70422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i="0" dirty="0">
                <a:solidFill>
                  <a:srgbClr val="575757"/>
                </a:solidFill>
                <a:effectLst/>
                <a:latin typeface="Noto Serif"/>
              </a:rPr>
              <a:t>2- Representação</a:t>
            </a:r>
            <a:r>
              <a:rPr lang="pt-BR" sz="2400" b="0" i="0" dirty="0">
                <a:solidFill>
                  <a:srgbClr val="575757"/>
                </a:solidFill>
                <a:effectLst/>
                <a:latin typeface="Noto Serif"/>
              </a:rPr>
              <a:t>: 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Além de escolher o vocabulário que identifique um </a:t>
            </a:r>
            <a:r>
              <a:rPr lang="pt-BR" b="0" i="0" dirty="0" err="1">
                <a:solidFill>
                  <a:srgbClr val="575757"/>
                </a:solidFill>
                <a:effectLst/>
                <a:latin typeface="Noto Serif"/>
              </a:rPr>
              <a:t>dataset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, outro desafio é representar esses dados para </a:t>
            </a:r>
            <a:r>
              <a:rPr lang="pt-BR" b="1" i="0" dirty="0">
                <a:solidFill>
                  <a:srgbClr val="575757"/>
                </a:solidFill>
                <a:effectLst/>
                <a:latin typeface="Noto Serif"/>
              </a:rPr>
              <a:t>aumentar a expressividade 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do dado dentro do contexto em que foi criado e reduzir a ambiguidade de sua posterior interpretação.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63774" y="5011341"/>
            <a:ext cx="515885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i="0" dirty="0">
                <a:solidFill>
                  <a:srgbClr val="575757"/>
                </a:solidFill>
                <a:effectLst/>
                <a:latin typeface="Noto Serif"/>
              </a:rPr>
              <a:t>3- Interpretação</a:t>
            </a:r>
            <a:r>
              <a:rPr lang="pt-BR" sz="2400" b="0" i="0" dirty="0">
                <a:solidFill>
                  <a:srgbClr val="575757"/>
                </a:solidFill>
                <a:effectLst/>
                <a:latin typeface="Noto Serif"/>
              </a:rPr>
              <a:t>: 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Restrições precisam estar claras para que </a:t>
            </a:r>
            <a:r>
              <a:rPr lang="pt-BR" b="1" i="0" dirty="0">
                <a:solidFill>
                  <a:srgbClr val="575757"/>
                </a:solidFill>
                <a:effectLst/>
                <a:latin typeface="Noto Serif"/>
              </a:rPr>
              <a:t>interpretações incorretas não ocorram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. Caso as restrições não sejam explicitamente definidas, os dados disponibilizados podem ser interpretados erroneamente. 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527343" y="5476083"/>
            <a:ext cx="6550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para </a:t>
            </a:r>
            <a:r>
              <a:rPr lang="pt-BR" b="1" i="0" dirty="0">
                <a:solidFill>
                  <a:srgbClr val="575757"/>
                </a:solidFill>
                <a:effectLst/>
                <a:latin typeface="Noto Serif"/>
              </a:rPr>
              <a:t>reduzir o problema de interpretação 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dos dados, utilizamos linguagens de representação (visual ou lógica/formal) como o </a:t>
            </a:r>
            <a:r>
              <a:rPr lang="pt-BR" b="0" i="0" u="none" strike="noStrike" dirty="0">
                <a:solidFill>
                  <a:srgbClr val="0088CC"/>
                </a:solidFill>
                <a:effectLst/>
                <a:latin typeface="Noto Serif"/>
              </a:rPr>
              <a:t>UML</a:t>
            </a:r>
            <a:r>
              <a:rPr lang="pt-BR" dirty="0">
                <a:solidFill>
                  <a:srgbClr val="575757"/>
                </a:solidFill>
                <a:latin typeface="Noto Serif"/>
              </a:rPr>
              <a:t> 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e o </a:t>
            </a:r>
            <a:r>
              <a:rPr lang="pt-BR" b="0" i="0" u="none" strike="noStrike" dirty="0">
                <a:solidFill>
                  <a:srgbClr val="0088CC"/>
                </a:solidFill>
                <a:effectLst/>
                <a:latin typeface="Noto Serif"/>
                <a:hlinkClick r:id="rId7"/>
              </a:rPr>
              <a:t>OWL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 para explicitar relações (restrições e hierarquias) de maneira (</a:t>
            </a:r>
            <a:r>
              <a:rPr lang="pt-BR" b="0" i="0" dirty="0" err="1">
                <a:solidFill>
                  <a:srgbClr val="575757"/>
                </a:solidFill>
                <a:effectLst/>
                <a:latin typeface="Noto Serif"/>
              </a:rPr>
              <a:t>semi</a:t>
            </a:r>
            <a:r>
              <a:rPr lang="pt-BR" b="0" i="0" dirty="0">
                <a:solidFill>
                  <a:srgbClr val="575757"/>
                </a:solidFill>
                <a:effectLst/>
                <a:latin typeface="Noto Serif"/>
              </a:rPr>
              <a:t>-)formal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79372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DF3B6-F283-4ED2-9C1A-BB12FAB32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do Conhecimento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66297A-F323-478B-9F36-55CA69A04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Ontologias são largamente usados na </a:t>
            </a:r>
            <a:r>
              <a:rPr lang="pt-BR" b="1" dirty="0"/>
              <a:t>engenharia do conhecimento</a:t>
            </a:r>
            <a:r>
              <a:rPr lang="pt-BR" dirty="0"/>
              <a:t>, </a:t>
            </a:r>
            <a:r>
              <a:rPr lang="pt-BR" b="1" dirty="0"/>
              <a:t>inteligência artificial </a:t>
            </a:r>
            <a:r>
              <a:rPr lang="pt-BR" dirty="0"/>
              <a:t>e </a:t>
            </a:r>
            <a:r>
              <a:rPr lang="pt-BR" b="1" dirty="0"/>
              <a:t>ciência da computação </a:t>
            </a:r>
            <a:r>
              <a:rPr lang="pt-BR" dirty="0"/>
              <a:t>em aplicações relacionadas a </a:t>
            </a:r>
          </a:p>
          <a:p>
            <a:pPr lvl="1"/>
            <a:r>
              <a:rPr lang="pt-BR" dirty="0"/>
              <a:t>gestão do conhecimento, </a:t>
            </a:r>
          </a:p>
          <a:p>
            <a:pPr lvl="1"/>
            <a:r>
              <a:rPr lang="pt-BR" dirty="0"/>
              <a:t>processamento de linguagem natural, </a:t>
            </a:r>
          </a:p>
          <a:p>
            <a:pPr lvl="1"/>
            <a:r>
              <a:rPr lang="pt-BR" dirty="0"/>
              <a:t>e-commerce,</a:t>
            </a:r>
          </a:p>
          <a:p>
            <a:pPr lvl="1"/>
            <a:r>
              <a:rPr lang="pt-BR" dirty="0"/>
              <a:t>integração de informação inteligente, </a:t>
            </a:r>
          </a:p>
          <a:p>
            <a:pPr lvl="1"/>
            <a:r>
              <a:rPr lang="pt-BR" dirty="0"/>
              <a:t>recuperação de informação, </a:t>
            </a:r>
          </a:p>
          <a:p>
            <a:pPr lvl="1"/>
            <a:r>
              <a:rPr lang="pt-BR" dirty="0"/>
              <a:t>integração e projeto de banco de dados, </a:t>
            </a:r>
          </a:p>
          <a:p>
            <a:pPr lvl="1"/>
            <a:r>
              <a:rPr lang="pt-BR" dirty="0"/>
              <a:t>bioinformática, educação, entre outros</a:t>
            </a:r>
          </a:p>
          <a:p>
            <a:r>
              <a:rPr lang="pt-BR" dirty="0"/>
              <a:t>É um dos suportes fundamentais da Web Semântica.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6277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7E38D2C-10B8-4BCC-9CCE-23892378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692" y="824916"/>
            <a:ext cx="3453162" cy="4650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FE47C84-F5ED-4C5D-ACC0-65A5D084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935" y="3578452"/>
            <a:ext cx="4254582" cy="3072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5106" name="Rectangle 2">
            <a:extLst>
              <a:ext uri="{FF2B5EF4-FFF2-40B4-BE49-F238E27FC236}">
                <a16:creationId xmlns:a16="http://schemas.microsoft.com/office/drawing/2014/main" id="{07649425-423F-49C1-B18E-DAF9F306C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8088" y="202080"/>
            <a:ext cx="10008825" cy="1431925"/>
          </a:xfrm>
        </p:spPr>
        <p:txBody>
          <a:bodyPr/>
          <a:lstStyle/>
          <a:p>
            <a:r>
              <a:rPr lang="en-US" altLang="pt-BR" dirty="0"/>
              <a:t>Uma </a:t>
            </a:r>
            <a:r>
              <a:rPr lang="en-US" altLang="pt-BR" dirty="0" err="1"/>
              <a:t>ontologia</a:t>
            </a:r>
            <a:r>
              <a:rPr lang="en-US" altLang="pt-BR" dirty="0"/>
              <a:t> as </a:t>
            </a:r>
            <a:r>
              <a:rPr lang="en-US" altLang="pt-BR" dirty="0" err="1"/>
              <a:t>vezes</a:t>
            </a:r>
            <a:r>
              <a:rPr lang="en-US" altLang="pt-BR" dirty="0"/>
              <a:t> é </a:t>
            </a:r>
            <a:r>
              <a:rPr lang="en-US" altLang="pt-BR" dirty="0" err="1"/>
              <a:t>só</a:t>
            </a:r>
            <a:r>
              <a:rPr lang="en-US" altLang="pt-BR" dirty="0"/>
              <a:t> o </a:t>
            </a:r>
            <a:r>
              <a:rPr lang="en-US" altLang="pt-BR" dirty="0" err="1"/>
              <a:t>começo</a:t>
            </a:r>
            <a:r>
              <a:rPr lang="en-US" altLang="pt-BR" dirty="0"/>
              <a:t> de </a:t>
            </a:r>
            <a:r>
              <a:rPr lang="en-US" altLang="pt-BR" dirty="0" err="1"/>
              <a:t>uma</a:t>
            </a:r>
            <a:r>
              <a:rPr lang="en-US" altLang="pt-BR" dirty="0"/>
              <a:t> longa </a:t>
            </a:r>
            <a:r>
              <a:rPr lang="en-US" altLang="pt-BR" dirty="0" err="1"/>
              <a:t>história</a:t>
            </a:r>
            <a:r>
              <a:rPr lang="en-US" altLang="pt-BR" dirty="0"/>
              <a:t>…</a:t>
            </a:r>
          </a:p>
        </p:txBody>
      </p:sp>
      <p:sp>
        <p:nvSpPr>
          <p:cNvPr id="175108" name="Rectangle 4">
            <a:extLst>
              <a:ext uri="{FF2B5EF4-FFF2-40B4-BE49-F238E27FC236}">
                <a16:creationId xmlns:a16="http://schemas.microsoft.com/office/drawing/2014/main" id="{8A0CE068-193F-4DBB-8292-B2647E8A7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023" y="1854997"/>
            <a:ext cx="1981200" cy="1295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pt-BR" b="1">
                <a:latin typeface="Arial" panose="020B0604020202020204" pitchFamily="34" charset="0"/>
              </a:rPr>
              <a:t>Ontologias</a:t>
            </a:r>
          </a:p>
        </p:txBody>
      </p:sp>
      <p:sp>
        <p:nvSpPr>
          <p:cNvPr id="175109" name="Rectangle 5">
            <a:extLst>
              <a:ext uri="{FF2B5EF4-FFF2-40B4-BE49-F238E27FC236}">
                <a16:creationId xmlns:a16="http://schemas.microsoft.com/office/drawing/2014/main" id="{40CF0F8F-18A8-4C17-80C3-77A27CAE5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26" y="4988522"/>
            <a:ext cx="1600200" cy="12954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pt-BR" b="1">
                <a:latin typeface="Arial" panose="020B0604020202020204" pitchFamily="34" charset="0"/>
              </a:rPr>
              <a:t>Agentes de Software</a:t>
            </a:r>
          </a:p>
        </p:txBody>
      </p:sp>
      <p:sp>
        <p:nvSpPr>
          <p:cNvPr id="175110" name="Rectangle 6">
            <a:extLst>
              <a:ext uri="{FF2B5EF4-FFF2-40B4-BE49-F238E27FC236}">
                <a16:creationId xmlns:a16="http://schemas.microsoft.com/office/drawing/2014/main" id="{145DBAF4-E84C-4969-885F-D5BA79AE7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263" y="4988522"/>
            <a:ext cx="1676400" cy="12954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pt-BR" sz="2000" b="1" dirty="0" err="1">
                <a:latin typeface="Arial" panose="020B0604020202020204" pitchFamily="34" charset="0"/>
              </a:rPr>
              <a:t>Métodos</a:t>
            </a:r>
            <a:r>
              <a:rPr lang="en-US" altLang="pt-BR" sz="2000" b="1" dirty="0">
                <a:latin typeface="Arial" panose="020B0604020202020204" pitchFamily="34" charset="0"/>
              </a:rPr>
              <a:t> de </a:t>
            </a:r>
            <a:r>
              <a:rPr lang="en-US" altLang="pt-BR" sz="2000" b="1" dirty="0" err="1">
                <a:latin typeface="Arial" panose="020B0604020202020204" pitchFamily="34" charset="0"/>
              </a:rPr>
              <a:t>resolução</a:t>
            </a:r>
            <a:r>
              <a:rPr lang="en-US" altLang="pt-BR" sz="2000" b="1" dirty="0">
                <a:latin typeface="Arial" panose="020B0604020202020204" pitchFamily="34" charset="0"/>
              </a:rPr>
              <a:t> de </a:t>
            </a:r>
            <a:r>
              <a:rPr lang="en-US" altLang="pt-BR" sz="2000" b="1" dirty="0" err="1">
                <a:latin typeface="Arial" panose="020B0604020202020204" pitchFamily="34" charset="0"/>
              </a:rPr>
              <a:t>problemas</a:t>
            </a:r>
            <a:endParaRPr lang="en-US" altLang="pt-BR" sz="2000" b="1" dirty="0">
              <a:latin typeface="Arial" panose="020B0604020202020204" pitchFamily="34" charset="0"/>
            </a:endParaRPr>
          </a:p>
        </p:txBody>
      </p:sp>
      <p:sp>
        <p:nvSpPr>
          <p:cNvPr id="175111" name="Rectangle 7">
            <a:extLst>
              <a:ext uri="{FF2B5EF4-FFF2-40B4-BE49-F238E27FC236}">
                <a16:creationId xmlns:a16="http://schemas.microsoft.com/office/drawing/2014/main" id="{02BFD30D-4048-47C3-AAE0-4E9851D35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988522"/>
            <a:ext cx="2133600" cy="12954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pt-BR" sz="2000" b="1">
                <a:latin typeface="Arial" panose="020B0604020202020204" pitchFamily="34" charset="0"/>
              </a:rPr>
              <a:t>Aplicações</a:t>
            </a:r>
          </a:p>
          <a:p>
            <a:pPr algn="ctr"/>
            <a:r>
              <a:rPr lang="en-US" altLang="pt-BR" sz="2000" b="1">
                <a:latin typeface="Arial" panose="020B0604020202020204" pitchFamily="34" charset="0"/>
              </a:rPr>
              <a:t>independentes de domínio</a:t>
            </a:r>
            <a:r>
              <a:rPr lang="en-US" altLang="pt-BR" b="1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75112" name="Rectangle 8">
            <a:extLst>
              <a:ext uri="{FF2B5EF4-FFF2-40B4-BE49-F238E27FC236}">
                <a16:creationId xmlns:a16="http://schemas.microsoft.com/office/drawing/2014/main" id="{B54CDDA9-CA45-48FF-8153-F2BEFC6A6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902" y="1697141"/>
            <a:ext cx="1828800" cy="914400"/>
          </a:xfrm>
          <a:prstGeom prst="rect">
            <a:avLst/>
          </a:prstGeom>
          <a:solidFill>
            <a:srgbClr val="666699"/>
          </a:solidFill>
          <a:ln>
            <a:noFill/>
          </a:ln>
          <a:effectLst>
            <a:prstShdw prst="shdw17" dist="17961" dir="2700000">
              <a:srgbClr val="666699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pt-BR" b="1">
                <a:latin typeface="Arial" panose="020B0604020202020204" pitchFamily="34" charset="0"/>
              </a:rPr>
              <a:t>Databases</a:t>
            </a:r>
          </a:p>
        </p:txBody>
      </p:sp>
      <p:sp>
        <p:nvSpPr>
          <p:cNvPr id="175113" name="AutoShape 9">
            <a:extLst>
              <a:ext uri="{FF2B5EF4-FFF2-40B4-BE49-F238E27FC236}">
                <a16:creationId xmlns:a16="http://schemas.microsoft.com/office/drawing/2014/main" id="{803A59B3-39B5-4DA7-87E8-DACB84C5A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71" y="2269434"/>
            <a:ext cx="2514600" cy="457200"/>
          </a:xfrm>
          <a:prstGeom prst="rightArrow">
            <a:avLst>
              <a:gd name="adj1" fmla="val 50000"/>
              <a:gd name="adj2" fmla="val 137500"/>
            </a:avLst>
          </a:prstGeom>
          <a:solidFill>
            <a:srgbClr val="666699"/>
          </a:solidFill>
          <a:ln>
            <a:noFill/>
          </a:ln>
          <a:effectLst>
            <a:prstShdw prst="shdw17" dist="17961" dir="2700000">
              <a:srgbClr val="666699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5114" name="Text Box 10">
            <a:extLst>
              <a:ext uri="{FF2B5EF4-FFF2-40B4-BE49-F238E27FC236}">
                <a16:creationId xmlns:a16="http://schemas.microsoft.com/office/drawing/2014/main" id="{FD6710AA-4C06-4047-814A-7791F0A5D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1657714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pt-BR" b="1" dirty="0" err="1">
                <a:latin typeface="Arial" panose="020B0604020202020204" pitchFamily="34" charset="0"/>
              </a:rPr>
              <a:t>Declara</a:t>
            </a:r>
            <a:r>
              <a:rPr lang="en-US" altLang="pt-BR" b="1" dirty="0">
                <a:latin typeface="Arial" panose="020B0604020202020204" pitchFamily="34" charset="0"/>
              </a:rPr>
              <a:t> a</a:t>
            </a:r>
          </a:p>
          <a:p>
            <a:pPr algn="ctr"/>
            <a:r>
              <a:rPr lang="en-US" altLang="pt-BR" b="1" dirty="0" err="1">
                <a:latin typeface="Arial" panose="020B0604020202020204" pitchFamily="34" charset="0"/>
              </a:rPr>
              <a:t>estrutura</a:t>
            </a:r>
            <a:endParaRPr lang="en-US" altLang="pt-BR" dirty="0"/>
          </a:p>
        </p:txBody>
      </p:sp>
      <p:sp>
        <p:nvSpPr>
          <p:cNvPr id="175115" name="Rectangle 11">
            <a:extLst>
              <a:ext uri="{FF2B5EF4-FFF2-40B4-BE49-F238E27FC236}">
                <a16:creationId xmlns:a16="http://schemas.microsoft.com/office/drawing/2014/main" id="{FBB026AA-E3FA-4F39-A145-FDB6AEFD2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45" y="2917134"/>
            <a:ext cx="1828800" cy="914400"/>
          </a:xfrm>
          <a:prstGeom prst="rect">
            <a:avLst/>
          </a:prstGeom>
          <a:solidFill>
            <a:srgbClr val="666699"/>
          </a:solidFill>
          <a:ln>
            <a:noFill/>
          </a:ln>
          <a:effectLst>
            <a:prstShdw prst="shdw17" dist="17961" dir="2700000">
              <a:srgbClr val="666699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pt-BR" b="1" dirty="0">
              <a:latin typeface="Arial" panose="020B0604020202020204" pitchFamily="34" charset="0"/>
            </a:endParaRPr>
          </a:p>
          <a:p>
            <a:pPr algn="ctr"/>
            <a:r>
              <a:rPr lang="en-US" altLang="pt-BR" b="1" dirty="0">
                <a:latin typeface="Arial" panose="020B0604020202020204" pitchFamily="34" charset="0"/>
              </a:rPr>
              <a:t>Bases de </a:t>
            </a:r>
            <a:r>
              <a:rPr lang="en-US" altLang="pt-BR" b="1" dirty="0" err="1">
                <a:latin typeface="Arial" panose="020B0604020202020204" pitchFamily="34" charset="0"/>
              </a:rPr>
              <a:t>conhecimento</a:t>
            </a:r>
            <a:endParaRPr lang="en-US" altLang="pt-BR" b="1" dirty="0">
              <a:latin typeface="Arial" panose="020B0604020202020204" pitchFamily="34" charset="0"/>
            </a:endParaRPr>
          </a:p>
          <a:p>
            <a:pPr algn="ctr"/>
            <a:endParaRPr lang="en-US" altLang="pt-BR" b="1" dirty="0">
              <a:latin typeface="Arial" panose="020B0604020202020204" pitchFamily="34" charset="0"/>
            </a:endParaRPr>
          </a:p>
        </p:txBody>
      </p:sp>
      <p:sp>
        <p:nvSpPr>
          <p:cNvPr id="175116" name="AutoShape 12">
            <a:extLst>
              <a:ext uri="{FF2B5EF4-FFF2-40B4-BE49-F238E27FC236}">
                <a16:creationId xmlns:a16="http://schemas.microsoft.com/office/drawing/2014/main" id="{F9A5E220-A640-40DC-8F7F-D6C9E2C315B7}"/>
              </a:ext>
            </a:extLst>
          </p:cNvPr>
          <p:cNvSpPr>
            <a:spLocks noChangeArrowheads="1"/>
          </p:cNvSpPr>
          <p:nvPr/>
        </p:nvSpPr>
        <p:spPr bwMode="auto">
          <a:xfrm rot="20343791">
            <a:off x="2436138" y="3174283"/>
            <a:ext cx="533400" cy="1790353"/>
          </a:xfrm>
          <a:prstGeom prst="downArrow">
            <a:avLst>
              <a:gd name="adj1" fmla="val 50000"/>
              <a:gd name="adj2" fmla="val 57143"/>
            </a:avLst>
          </a:prstGeom>
          <a:solidFill>
            <a:schemeClr val="hlink"/>
          </a:solidFill>
          <a:ln>
            <a:noFill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5117" name="Text Box 13">
            <a:extLst>
              <a:ext uri="{FF2B5EF4-FFF2-40B4-BE49-F238E27FC236}">
                <a16:creationId xmlns:a16="http://schemas.microsoft.com/office/drawing/2014/main" id="{9831DF51-B37B-4432-BD61-AA7E1E7E9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1693"/>
            <a:ext cx="2571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pt-BR" b="1" dirty="0" err="1">
                <a:latin typeface="Arial" panose="020B0604020202020204" pitchFamily="34" charset="0"/>
              </a:rPr>
              <a:t>Proporciona</a:t>
            </a:r>
            <a:endParaRPr lang="en-US" altLang="pt-BR" b="1" dirty="0">
              <a:latin typeface="Arial" panose="020B0604020202020204" pitchFamily="34" charset="0"/>
            </a:endParaRPr>
          </a:p>
          <a:p>
            <a:pPr algn="ctr"/>
            <a:r>
              <a:rPr lang="en-US" altLang="pt-BR" b="1" dirty="0" err="1">
                <a:latin typeface="Arial" panose="020B0604020202020204" pitchFamily="34" charset="0"/>
              </a:rPr>
              <a:t>Descrição</a:t>
            </a:r>
            <a:r>
              <a:rPr lang="en-US" altLang="pt-BR" b="1" dirty="0">
                <a:latin typeface="Arial" panose="020B0604020202020204" pitchFamily="34" charset="0"/>
              </a:rPr>
              <a:t> do </a:t>
            </a:r>
            <a:r>
              <a:rPr lang="en-US" altLang="pt-BR" b="1" dirty="0" err="1">
                <a:latin typeface="Arial" panose="020B0604020202020204" pitchFamily="34" charset="0"/>
              </a:rPr>
              <a:t>domínio</a:t>
            </a:r>
            <a:endParaRPr lang="en-US" alt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4977CB4-906E-4CFB-AE07-18A28FCFE0E6}"/>
              </a:ext>
            </a:extLst>
          </p:cNvPr>
          <p:cNvSpPr txBox="1"/>
          <p:nvPr/>
        </p:nvSpPr>
        <p:spPr>
          <a:xfrm>
            <a:off x="5101942" y="6400404"/>
            <a:ext cx="6991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https://maulik-kamdar.com/category/miscellaneous/fun-ontologies/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1EF849A-8116-45C9-8294-38AC01C86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6" t="27398" r="1033" b="-99"/>
          <a:stretch/>
        </p:blipFill>
        <p:spPr>
          <a:xfrm>
            <a:off x="967564" y="1265274"/>
            <a:ext cx="11036596" cy="43274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FBE7B3-DA86-4A13-9928-99143A27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430" y="3456474"/>
            <a:ext cx="1134516" cy="1568302"/>
          </a:xfrm>
          <a:prstGeom prst="rect">
            <a:avLst/>
          </a:prstGeom>
        </p:spPr>
      </p:pic>
      <p:pic>
        <p:nvPicPr>
          <p:cNvPr id="1026" name="Picture 2" descr="John McCarthy, Pioneer in Artificial Intelligence, Dies at 84 - The New  York Times">
            <a:extLst>
              <a:ext uri="{FF2B5EF4-FFF2-40B4-BE49-F238E27FC236}">
                <a16:creationId xmlns:a16="http://schemas.microsoft.com/office/drawing/2014/main" id="{B2D644D3-D424-4066-8DA9-DF67A2618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13" y="3483949"/>
            <a:ext cx="1047787" cy="151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60BE6DA-B6D5-4F3A-BE56-A9093E2C83CC}"/>
              </a:ext>
            </a:extLst>
          </p:cNvPr>
          <p:cNvSpPr txBox="1"/>
          <p:nvPr/>
        </p:nvSpPr>
        <p:spPr>
          <a:xfrm>
            <a:off x="5352334" y="1682114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EB693B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8606976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Definições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8914" name="Picture 2" descr="Ramos Filosofia">
            <a:extLst>
              <a:ext uri="{FF2B5EF4-FFF2-40B4-BE49-F238E27FC236}">
                <a16:creationId xmlns:a16="http://schemas.microsoft.com/office/drawing/2014/main" id="{405FBE3F-8B00-41FA-B044-624081D80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19"/>
          <a:stretch/>
        </p:blipFill>
        <p:spPr bwMode="auto">
          <a:xfrm>
            <a:off x="6632714" y="1"/>
            <a:ext cx="3674754" cy="2106932"/>
          </a:xfrm>
          <a:custGeom>
            <a:avLst/>
            <a:gdLst/>
            <a:ahLst/>
            <a:cxnLst/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700" name="Picture 4" descr="https://upload.wikimedia.org/wikipedia/commons/6/62/Aristotle_Altemps_Detail.jpg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84" b="98356" l="2932" r="95440">
                        <a14:foregroundMark x1="17590" y1="68493" x2="18893" y2="57534"/>
                        <a14:foregroundMark x1="18893" y1="57534" x2="11075" y2="38630"/>
                        <a14:foregroundMark x1="11075" y1="38630" x2="11075" y2="29041"/>
                        <a14:foregroundMark x1="11075" y1="29041" x2="14984" y2="20274"/>
                        <a14:foregroundMark x1="14984" y1="20274" x2="31922" y2="8493"/>
                        <a14:foregroundMark x1="31922" y1="8493" x2="42345" y2="4384"/>
                        <a14:foregroundMark x1="42345" y1="4384" x2="79805" y2="15616"/>
                        <a14:foregroundMark x1="79805" y1="15616" x2="84691" y2="20822"/>
                        <a14:foregroundMark x1="7166" y1="34795" x2="8143" y2="44384"/>
                        <a14:foregroundMark x1="8143" y1="44384" x2="11726" y2="47671"/>
                        <a14:foregroundMark x1="92182" y1="25479" x2="90554" y2="45205"/>
                        <a14:foregroundMark x1="90554" y1="45205" x2="85993" y2="54247"/>
                        <a14:foregroundMark x1="85993" y1="54247" x2="85993" y2="54247"/>
                        <a14:foregroundMark x1="95440" y1="36712" x2="93160" y2="43836"/>
                        <a14:foregroundMark x1="50163" y1="61644" x2="60586" y2="61096"/>
                        <a14:foregroundMark x1="60586" y1="61096" x2="60912" y2="59726"/>
                        <a14:foregroundMark x1="24430" y1="85205" x2="17915" y2="93151"/>
                        <a14:foregroundMark x1="17915" y1="93151" x2="29967" y2="96164"/>
                        <a14:foregroundMark x1="29967" y1="96164" x2="54397" y2="95342"/>
                        <a14:foregroundMark x1="54397" y1="95342" x2="82736" y2="98356"/>
                        <a14:foregroundMark x1="82736" y1="98356" x2="93160" y2="97534"/>
                        <a14:foregroundMark x1="93160" y1="97534" x2="81107" y2="91781"/>
                        <a14:foregroundMark x1="81107" y1="91781" x2="27687" y2="84658"/>
                        <a14:foregroundMark x1="3583" y1="87945" x2="15635" y2="87123"/>
                        <a14:foregroundMark x1="15635" y1="87123" x2="19544" y2="87123"/>
                        <a14:foregroundMark x1="37459" y1="28493" x2="51140" y2="30685"/>
                        <a14:foregroundMark x1="51140" y1="30685" x2="62215" y2="30137"/>
                        <a14:foregroundMark x1="62215" y1="30137" x2="71661" y2="24110"/>
                        <a14:foregroundMark x1="71661" y1="24110" x2="58958" y2="20822"/>
                        <a14:foregroundMark x1="58958" y1="20822" x2="47883" y2="25753"/>
                        <a14:foregroundMark x1="47883" y1="25753" x2="35505" y2="25753"/>
                        <a14:foregroundMark x1="35505" y1="25753" x2="40717" y2="30959"/>
                        <a14:foregroundMark x1="85668" y1="85205" x2="94788" y2="89041"/>
                        <a14:foregroundMark x1="94788" y1="89041" x2="96417" y2="98356"/>
                        <a14:foregroundMark x1="96417" y1="98356" x2="7818" y2="99726"/>
                        <a14:foregroundMark x1="7818" y1="99726" x2="326" y2="89315"/>
                        <a14:foregroundMark x1="326" y1="89315" x2="23453" y2="95342"/>
                        <a14:foregroundMark x1="23453" y1="95342" x2="35505" y2="93699"/>
                        <a14:foregroundMark x1="35505" y1="93699" x2="57980" y2="95342"/>
                        <a14:foregroundMark x1="57980" y1="95342" x2="69707" y2="94521"/>
                        <a14:foregroundMark x1="69707" y1="94521" x2="80782" y2="94795"/>
                        <a14:foregroundMark x1="80782" y1="94795" x2="91857" y2="93973"/>
                        <a14:foregroundMark x1="91857" y1="93973" x2="86319" y2="87123"/>
                        <a14:foregroundMark x1="98046" y1="92877" x2="66450" y2="99452"/>
                        <a14:foregroundMark x1="66450" y1="99452" x2="42997" y2="98356"/>
                        <a14:foregroundMark x1="42997" y1="98356" x2="3909" y2="983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15" r="-2" b="12024"/>
          <a:stretch/>
        </p:blipFill>
        <p:spPr bwMode="auto">
          <a:xfrm>
            <a:off x="7399326" y="3086207"/>
            <a:ext cx="4792674" cy="3781268"/>
          </a:xfrm>
          <a:custGeom>
            <a:avLst/>
            <a:gdLst/>
            <a:ahLst/>
            <a:cxnLst/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 explicativo retangular com cantos arredondados 5"/>
          <p:cNvSpPr/>
          <p:nvPr/>
        </p:nvSpPr>
        <p:spPr>
          <a:xfrm>
            <a:off x="94221" y="1937108"/>
            <a:ext cx="6392670" cy="4920892"/>
          </a:xfrm>
          <a:prstGeom prst="wedgeRoundRectCallout">
            <a:avLst>
              <a:gd name="adj1" fmla="val 87866"/>
              <a:gd name="adj2" fmla="val 288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Eu,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Aristóteles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(+- 330 A.C.),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digo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o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termo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"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ontologia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origem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um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ramo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Filosofia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Metafísica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que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estuda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natureza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“ser” e a “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existência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filósofos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ontologia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visa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explicar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coisas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mundo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estabelecendo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sistematicamente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sua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linhagem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conceitual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10181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306" y="53025"/>
            <a:ext cx="12093387" cy="57538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pt-BR" sz="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pt-BR" sz="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pt-BR" sz="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pt-BR" sz="123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Muitos e muitos filósofos depois....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87A538-05B4-4854-A374-5721CB406AB2}"/>
              </a:ext>
            </a:extLst>
          </p:cNvPr>
          <p:cNvSpPr txBox="1"/>
          <p:nvPr/>
        </p:nvSpPr>
        <p:spPr>
          <a:xfrm>
            <a:off x="5320086" y="5580086"/>
            <a:ext cx="152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Kant...</a:t>
            </a:r>
          </a:p>
        </p:txBody>
      </p:sp>
      <p:pic>
        <p:nvPicPr>
          <p:cNvPr id="32837" name="Picture 69">
            <a:extLst>
              <a:ext uri="{FF2B5EF4-FFF2-40B4-BE49-F238E27FC236}">
                <a16:creationId xmlns:a16="http://schemas.microsoft.com/office/drawing/2014/main" id="{A77D0D44-A3D8-4EA0-B9E7-B25545AD2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8047" l="1826" r="97051">
                        <a14:foregroundMark x1="25000" y1="30762" x2="23174" y2="35254"/>
                        <a14:foregroundMark x1="22331" y1="29492" x2="16433" y2="38672"/>
                        <a14:foregroundMark x1="37781" y1="8691" x2="64326" y2="11230"/>
                        <a14:foregroundMark x1="64326" y1="11230" x2="70365" y2="29492"/>
                        <a14:foregroundMark x1="70365" y1="29492" x2="55899" y2="43262"/>
                        <a14:foregroundMark x1="55899" y1="43262" x2="77247" y2="34180"/>
                        <a14:foregroundMark x1="77247" y1="34180" x2="80478" y2="17188"/>
                        <a14:foregroundMark x1="80478" y1="17188" x2="62500" y2="4395"/>
                        <a14:foregroundMark x1="62500" y1="4395" x2="37640" y2="7324"/>
                        <a14:foregroundMark x1="37640" y1="7324" x2="34129" y2="9668"/>
                        <a14:foregroundMark x1="72753" y1="42480" x2="78652" y2="61426"/>
                        <a14:foregroundMark x1="78652" y1="61426" x2="74157" y2="45996"/>
                        <a14:foregroundMark x1="58146" y1="3613" x2="34270" y2="6543"/>
                        <a14:foregroundMark x1="34270" y1="6543" x2="33567" y2="6738"/>
                        <a14:foregroundMark x1="84972" y1="66797" x2="83567" y2="84766"/>
                        <a14:foregroundMark x1="83567" y1="84766" x2="69944" y2="99707"/>
                        <a14:foregroundMark x1="69944" y1="99707" x2="12781" y2="98047"/>
                        <a14:foregroundMark x1="12781" y1="98047" x2="29775" y2="84375"/>
                        <a14:foregroundMark x1="29775" y1="84375" x2="57022" y2="84570"/>
                        <a14:foregroundMark x1="57022" y1="84570" x2="83146" y2="77148"/>
                        <a14:foregroundMark x1="83146" y1="77148" x2="83567" y2="76660"/>
                        <a14:foregroundMark x1="24157" y1="78809" x2="1826" y2="83887"/>
                        <a14:foregroundMark x1="91854" y1="73828" x2="97051" y2="90820"/>
                        <a14:foregroundMark x1="97051" y1="90820" x2="90871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510" y="4780698"/>
            <a:ext cx="1427192" cy="205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839" name="Picture 71" descr="Immanuel Kant – Wikipédia, a enciclopédia livre">
            <a:extLst>
              <a:ext uri="{FF2B5EF4-FFF2-40B4-BE49-F238E27FC236}">
                <a16:creationId xmlns:a16="http://schemas.microsoft.com/office/drawing/2014/main" id="{B98E389F-89EB-43F9-83CD-1959883A7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7" b="96203" l="9911" r="94054">
                        <a14:foregroundMark x1="27156" y1="31663" x2="21804" y2="25513"/>
                        <a14:foregroundMark x1="21804" y1="25513" x2="25768" y2="20881"/>
                        <a14:foregroundMark x1="32210" y1="13060" x2="41724" y2="10402"/>
                        <a14:foregroundMark x1="41724" y1="10402" x2="50050" y2="13212"/>
                        <a14:foregroundMark x1="50050" y1="13212" x2="48167" y2="10554"/>
                        <a14:foregroundMark x1="53221" y1="12832" x2="53221" y2="12832"/>
                        <a14:foregroundMark x1="37562" y1="10554" x2="33102" y2="13212"/>
                        <a14:foregroundMark x1="61447" y1="25133" x2="60258" y2="23007"/>
                        <a14:foregroundMark x1="60951" y1="26803" x2="61744" y2="29309"/>
                        <a14:foregroundMark x1="62240" y1="27866" x2="62834" y2="31131"/>
                        <a14:foregroundMark x1="62636" y1="25513" x2="63330" y2="30448"/>
                        <a14:foregroundMark x1="56492" y1="14655" x2="60753" y2="22779"/>
                        <a14:foregroundMark x1="32805" y1="40547" x2="36274" y2="47760"/>
                        <a14:foregroundMark x1="36274" y1="47760" x2="45689" y2="51481"/>
                        <a14:foregroundMark x1="45689" y1="51481" x2="51041" y2="45406"/>
                        <a14:foregroundMark x1="51041" y1="45406" x2="60357" y2="47836"/>
                        <a14:foregroundMark x1="60357" y1="47836" x2="57879" y2="51632"/>
                        <a14:foregroundMark x1="62141" y1="50038" x2="74034" y2="64313"/>
                        <a14:foregroundMark x1="74034" y1="64313" x2="62438" y2="52696"/>
                        <a14:foregroundMark x1="60555" y1="47684" x2="66204" y2="53303"/>
                        <a14:foregroundMark x1="66204" y1="53303" x2="69574" y2="60289"/>
                        <a14:foregroundMark x1="69574" y1="60289" x2="82260" y2="71754"/>
                        <a14:foregroundMark x1="82260" y1="71754" x2="73142" y2="71450"/>
                        <a14:foregroundMark x1="73142" y1="71450" x2="72844" y2="66819"/>
                        <a14:foregroundMark x1="89098" y1="74412" x2="94054" y2="75399"/>
                        <a14:foregroundMark x1="25273" y1="91875" x2="43905" y2="98330"/>
                        <a14:foregroundMark x1="43905" y1="98330" x2="55005" y2="98405"/>
                        <a14:foregroundMark x1="55005" y1="98405" x2="64618" y2="98405"/>
                        <a14:foregroundMark x1="64618" y1="98405" x2="73835" y2="96279"/>
                        <a14:foregroundMark x1="73835" y1="96279" x2="70268" y2="89901"/>
                        <a14:foregroundMark x1="70268" y1="89901" x2="48761" y2="89522"/>
                        <a14:foregroundMark x1="48761" y1="89522" x2="40139" y2="86257"/>
                        <a14:foregroundMark x1="40139" y1="86257" x2="34688" y2="91116"/>
                        <a14:foregroundMark x1="77998" y1="94761" x2="31615" y2="9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11" y="4731144"/>
            <a:ext cx="1648508" cy="21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841" name="Picture 73" descr="Aristotle | Life, Works, Doctrines, &amp; Facts | Britannica">
            <a:extLst>
              <a:ext uri="{FF2B5EF4-FFF2-40B4-BE49-F238E27FC236}">
                <a16:creationId xmlns:a16="http://schemas.microsoft.com/office/drawing/2014/main" id="{D82A374C-D6EB-4BB6-8A1E-8A94D0F1E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51" y="4765903"/>
            <a:ext cx="1648508" cy="206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DB73B29-EF32-4CA0-BB20-115D51F738D5}"/>
              </a:ext>
            </a:extLst>
          </p:cNvPr>
          <p:cNvSpPr txBox="1"/>
          <p:nvPr/>
        </p:nvSpPr>
        <p:spPr>
          <a:xfrm>
            <a:off x="1744176" y="5427957"/>
            <a:ext cx="152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Aristóteles...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B32643-1FDC-4357-8E0A-12FEFBF29470}"/>
              </a:ext>
            </a:extLst>
          </p:cNvPr>
          <p:cNvSpPr txBox="1"/>
          <p:nvPr/>
        </p:nvSpPr>
        <p:spPr>
          <a:xfrm>
            <a:off x="9527504" y="5716782"/>
            <a:ext cx="152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Husserl..</a:t>
            </a:r>
          </a:p>
        </p:txBody>
      </p:sp>
    </p:spTree>
    <p:extLst>
      <p:ext uri="{BB962C8B-B14F-4D97-AF65-F5344CB8AC3E}">
        <p14:creationId xmlns:p14="http://schemas.microsoft.com/office/powerpoint/2010/main" val="688520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80E54-C3E9-40D8-AE3D-08FC3358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pt-BR" dirty="0"/>
              <a:t>Advento das ontologias na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E3C791-8E53-4988-BB55-810E8FDE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3128"/>
            <a:ext cx="9058939" cy="4904872"/>
          </a:xfrm>
        </p:spPr>
        <p:txBody>
          <a:bodyPr anchor="ctr">
            <a:normAutofit lnSpcReduction="10000"/>
          </a:bodyPr>
          <a:lstStyle/>
          <a:p>
            <a:r>
              <a:rPr lang="en-US" altLang="pt-BR" sz="2400" dirty="0" err="1"/>
              <a:t>Em</a:t>
            </a:r>
            <a:r>
              <a:rPr lang="en-US" altLang="pt-BR" sz="2400" dirty="0"/>
              <a:t> 1991, o</a:t>
            </a:r>
            <a:r>
              <a:rPr lang="en-US" altLang="pt-BR" sz="2400" b="1" dirty="0"/>
              <a:t> DARPA </a:t>
            </a:r>
            <a:r>
              <a:rPr lang="en-US" altLang="pt-BR" sz="2400" dirty="0" err="1"/>
              <a:t>teve</a:t>
            </a:r>
            <a:r>
              <a:rPr lang="en-US" altLang="pt-BR" sz="2400" dirty="0"/>
              <a:t> a </a:t>
            </a:r>
            <a:r>
              <a:rPr lang="en-US" altLang="pt-BR" sz="2400" b="1" dirty="0"/>
              <a:t>vis</a:t>
            </a:r>
            <a:r>
              <a:rPr lang="pt-BR" altLang="pt-BR" sz="2400" b="1" dirty="0" err="1"/>
              <a:t>ão</a:t>
            </a:r>
            <a:r>
              <a:rPr lang="pt-BR" altLang="pt-BR" sz="2400" b="1" dirty="0"/>
              <a:t> de construir sistemas inteligentes</a:t>
            </a:r>
            <a:r>
              <a:rPr lang="pt-BR" altLang="pt-BR" sz="2400" dirty="0"/>
              <a:t>.</a:t>
            </a:r>
          </a:p>
          <a:p>
            <a:pPr lvl="1"/>
            <a:r>
              <a:rPr lang="pt-BR" dirty="0"/>
              <a:t>No mesmo período, vários projetos surgiram com propostas de metodologias para desenvolver </a:t>
            </a:r>
            <a:r>
              <a:rPr lang="pt-BR" b="1" dirty="0"/>
              <a:t>sistemas baseados em conhecimento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Nem todos tratam ontologias, mas fundamentam as noções na comunidade da</a:t>
            </a:r>
            <a:r>
              <a:rPr lang="pt-BR" b="1" dirty="0"/>
              <a:t> Engenharia do Conhecimento</a:t>
            </a:r>
            <a:r>
              <a:rPr lang="pt-BR" dirty="0"/>
              <a:t>. Este projetos incluem:</a:t>
            </a:r>
          </a:p>
          <a:p>
            <a:pPr lvl="2"/>
            <a:r>
              <a:rPr lang="pt-BR" sz="1800" dirty="0"/>
              <a:t>Estruturas de tarefas (</a:t>
            </a:r>
            <a:r>
              <a:rPr lang="pt-BR" sz="1800" dirty="0" err="1"/>
              <a:t>Chandrasekaran</a:t>
            </a:r>
            <a:r>
              <a:rPr lang="pt-BR" sz="1800" dirty="0"/>
              <a:t> et al., 1992);  </a:t>
            </a:r>
          </a:p>
          <a:p>
            <a:pPr lvl="2"/>
            <a:r>
              <a:rPr lang="pt-BR" sz="1800" b="1" dirty="0" err="1"/>
              <a:t>Protégé</a:t>
            </a:r>
            <a:r>
              <a:rPr lang="pt-BR" sz="1800" b="1" dirty="0"/>
              <a:t> (</a:t>
            </a:r>
            <a:r>
              <a:rPr lang="pt-BR" sz="1800" b="1" dirty="0" err="1"/>
              <a:t>Musen</a:t>
            </a:r>
            <a:r>
              <a:rPr lang="pt-BR" sz="1800" b="1" dirty="0"/>
              <a:t>, 1993);  </a:t>
            </a:r>
          </a:p>
          <a:p>
            <a:pPr lvl="2"/>
            <a:r>
              <a:rPr lang="pt-BR" sz="1800" dirty="0"/>
              <a:t>GDM (</a:t>
            </a:r>
            <a:r>
              <a:rPr lang="pt-BR" sz="1800" dirty="0" err="1"/>
              <a:t>Terpstra</a:t>
            </a:r>
            <a:r>
              <a:rPr lang="pt-BR" sz="1800" dirty="0"/>
              <a:t> et al., 1993);  </a:t>
            </a:r>
          </a:p>
          <a:p>
            <a:pPr lvl="2"/>
            <a:r>
              <a:rPr lang="pt-BR" sz="1800" dirty="0"/>
              <a:t>VITAL (</a:t>
            </a:r>
            <a:r>
              <a:rPr lang="pt-BR" sz="1800" dirty="0" err="1"/>
              <a:t>Domingue</a:t>
            </a:r>
            <a:r>
              <a:rPr lang="pt-BR" sz="1800" dirty="0"/>
              <a:t> et al., 1993);</a:t>
            </a:r>
          </a:p>
          <a:p>
            <a:pPr lvl="2"/>
            <a:r>
              <a:rPr lang="pt-BR" sz="1800" dirty="0" err="1"/>
              <a:t>CommonKADS</a:t>
            </a:r>
            <a:r>
              <a:rPr lang="pt-BR" sz="1800" dirty="0"/>
              <a:t> (</a:t>
            </a:r>
            <a:r>
              <a:rPr lang="pt-BR" sz="1800" dirty="0" err="1"/>
              <a:t>Schreiber</a:t>
            </a:r>
            <a:r>
              <a:rPr lang="pt-BR" sz="1800" dirty="0"/>
              <a:t> et al., 1994);  </a:t>
            </a:r>
          </a:p>
          <a:p>
            <a:pPr lvl="2"/>
            <a:r>
              <a:rPr lang="pt-BR" sz="1800" dirty="0"/>
              <a:t>EXPECT (</a:t>
            </a:r>
            <a:r>
              <a:rPr lang="pt-BR" sz="1800" dirty="0" err="1"/>
              <a:t>Swartout</a:t>
            </a:r>
            <a:r>
              <a:rPr lang="pt-BR" sz="1800" dirty="0"/>
              <a:t> </a:t>
            </a:r>
            <a:r>
              <a:rPr lang="pt-BR" sz="1800" dirty="0" err="1"/>
              <a:t>an</a:t>
            </a:r>
            <a:r>
              <a:rPr lang="pt-BR" sz="1800" dirty="0"/>
              <a:t> Gil, 1995);  </a:t>
            </a:r>
          </a:p>
          <a:p>
            <a:pPr lvl="2"/>
            <a:r>
              <a:rPr lang="pt-BR" sz="1800" dirty="0"/>
              <a:t>IDEAL (Gómez-Perez et al., 1997);  </a:t>
            </a:r>
          </a:p>
          <a:p>
            <a:pPr lvl="2"/>
            <a:r>
              <a:rPr lang="pt-BR" sz="1800" dirty="0"/>
              <a:t>MIKE (</a:t>
            </a:r>
            <a:r>
              <a:rPr lang="pt-BR" sz="1800" dirty="0" err="1"/>
              <a:t>Angele</a:t>
            </a:r>
            <a:r>
              <a:rPr lang="pt-BR" sz="1800" dirty="0"/>
              <a:t> et al., 1998); </a:t>
            </a:r>
          </a:p>
          <a:p>
            <a:pPr lvl="1"/>
            <a:endParaRPr lang="pt-BR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24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4D5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32972406-32CC-4250-BA0C-16D40BA9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4442" y="3056216"/>
            <a:ext cx="1462088" cy="7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1984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Tim Finin - Wikipedia">
            <a:extLst>
              <a:ext uri="{FF2B5EF4-FFF2-40B4-BE49-F238E27FC236}">
                <a16:creationId xmlns:a16="http://schemas.microsoft.com/office/drawing/2014/main" id="{AC0C3406-F78F-4484-89F8-35D6707F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9333" l="7000" r="99333">
                        <a14:foregroundMark x1="18667" y1="17667" x2="32000" y2="6333"/>
                        <a14:foregroundMark x1="32000" y1="6333" x2="49333" y2="2000"/>
                        <a14:foregroundMark x1="49333" y1="2000" x2="65333" y2="8333"/>
                        <a14:foregroundMark x1="65333" y1="8333" x2="78333" y2="21333"/>
                        <a14:foregroundMark x1="78333" y1="21333" x2="83667" y2="38333"/>
                        <a14:foregroundMark x1="83667" y1="38333" x2="87000" y2="21000"/>
                        <a14:foregroundMark x1="87000" y1="21000" x2="73667" y2="9667"/>
                        <a14:foregroundMark x1="73667" y1="9667" x2="37000" y2="6667"/>
                        <a14:foregroundMark x1="37000" y1="6667" x2="21000" y2="12667"/>
                        <a14:foregroundMark x1="21000" y1="12667" x2="18667" y2="16000"/>
                        <a14:foregroundMark x1="34667" y1="3333" x2="52000" y2="2667"/>
                        <a14:foregroundMark x1="52000" y1="2667" x2="63333" y2="2667"/>
                        <a14:foregroundMark x1="9667" y1="30000" x2="7333" y2="39000"/>
                        <a14:foregroundMark x1="43000" y1="86667" x2="60667" y2="89000"/>
                        <a14:foregroundMark x1="60667" y1="89000" x2="79333" y2="76000"/>
                        <a14:foregroundMark x1="27000" y1="84333" x2="16667" y2="99000"/>
                        <a14:foregroundMark x1="16667" y1="99000" x2="36667" y2="99667"/>
                        <a14:foregroundMark x1="36667" y1="99667" x2="89000" y2="97333"/>
                        <a14:foregroundMark x1="89000" y1="97333" x2="72000" y2="91000"/>
                        <a14:foregroundMark x1="72000" y1="91000" x2="54000" y2="94667"/>
                        <a14:foregroundMark x1="54000" y1="94667" x2="37667" y2="89667"/>
                        <a14:foregroundMark x1="37667" y1="89667" x2="28000" y2="82333"/>
                        <a14:foregroundMark x1="23667" y1="86333" x2="13000" y2="99000"/>
                        <a14:foregroundMark x1="96000" y1="97333" x2="99333" y2="99333"/>
                        <a14:foregroundMark x1="29000" y1="89333" x2="34667" y2="94333"/>
                        <a14:foregroundMark x1="39000" y1="97333" x2="39000" y2="97333"/>
                        <a14:foregroundMark x1="32333" y1="90333" x2="37333" y2="96333"/>
                        <a14:foregroundMark x1="36667" y1="91667" x2="42667" y2="94667"/>
                        <a14:foregroundMark x1="88669" y1="60847" x2="88190" y2="63197"/>
                        <a14:backgroundMark x1="92000" y1="36000" x2="97667" y2="72667"/>
                        <a14:backgroundMark x1="97667" y1="72667" x2="94000" y2="89333"/>
                        <a14:backgroundMark x1="94000" y1="89333" x2="85333" y2="73333"/>
                        <a14:backgroundMark x1="85333" y1="73333" x2="93667" y2="36000"/>
                        <a14:backgroundMark x1="86333" y1="64000" x2="90333" y2="7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6" y="4000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Definições</a:t>
            </a:r>
            <a:endParaRPr lang="pt-BR" dirty="0"/>
          </a:p>
        </p:txBody>
      </p:sp>
      <p:sp>
        <p:nvSpPr>
          <p:cNvPr id="8" name="Texto explicativo retangular com cantos arredondados 7"/>
          <p:cNvSpPr/>
          <p:nvPr/>
        </p:nvSpPr>
        <p:spPr>
          <a:xfrm>
            <a:off x="2629989" y="1535126"/>
            <a:ext cx="9461621" cy="2820056"/>
          </a:xfrm>
          <a:prstGeom prst="wedgeRoundRectCallout">
            <a:avLst>
              <a:gd name="adj1" fmla="val -53589"/>
              <a:gd name="adj2" fmla="val 104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“Uma ontologia define os termos básicos e relações que compreendem o vocabulário de uma área do conhecimento, bem como as regras para combinar termos e relações para definir extensões para o vocabulário.” 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Neches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Fikes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Finin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Gruber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1991).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3872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Definições</a:t>
            </a:r>
            <a:endParaRPr lang="pt-BR" dirty="0"/>
          </a:p>
        </p:txBody>
      </p:sp>
      <p:pic>
        <p:nvPicPr>
          <p:cNvPr id="30724" name="Picture 4" descr="http://iswc2006.semanticweb.org/images/speakers/gruber2005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8295" l="4000" r="96667">
                        <a14:foregroundMark x1="4000" y1="60227" x2="26000" y2="59659"/>
                        <a14:foregroundMark x1="26000" y1="59659" x2="36667" y2="75568"/>
                        <a14:foregroundMark x1="36667" y1="75568" x2="26667" y2="90909"/>
                        <a14:foregroundMark x1="26667" y1="90909" x2="7333" y2="96023"/>
                        <a14:foregroundMark x1="7333" y1="96023" x2="4000" y2="78409"/>
                        <a14:foregroundMark x1="4000" y1="78409" x2="7333" y2="62500"/>
                        <a14:foregroundMark x1="1333" y1="61364" x2="4000" y2="97159"/>
                        <a14:foregroundMark x1="4000" y1="97159" x2="52667" y2="99432"/>
                        <a14:foregroundMark x1="52667" y1="99432" x2="78667" y2="99432"/>
                        <a14:foregroundMark x1="78667" y1="99432" x2="97333" y2="90909"/>
                        <a14:foregroundMark x1="97333" y1="90909" x2="85333" y2="75000"/>
                        <a14:foregroundMark x1="85333" y1="75000" x2="62667" y2="75568"/>
                        <a14:foregroundMark x1="62667" y1="75568" x2="44000" y2="88068"/>
                        <a14:foregroundMark x1="44000" y1="88068" x2="4667" y2="89773"/>
                        <a14:foregroundMark x1="8000" y1="97727" x2="74667" y2="98295"/>
                        <a14:foregroundMark x1="74667" y1="98295" x2="56667" y2="92045"/>
                        <a14:foregroundMark x1="7333" y1="58523" x2="22667" y2="55682"/>
                        <a14:foregroundMark x1="63333" y1="10795" x2="38000" y2="1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7943"/>
            <a:ext cx="2403458" cy="282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 explicativo retangular com cantos arredondados 7"/>
          <p:cNvSpPr/>
          <p:nvPr/>
        </p:nvSpPr>
        <p:spPr>
          <a:xfrm>
            <a:off x="3339584" y="1535126"/>
            <a:ext cx="8752026" cy="2361960"/>
          </a:xfrm>
          <a:prstGeom prst="wedgeRoundRectCallout">
            <a:avLst>
              <a:gd name="adj1" fmla="val -67855"/>
              <a:gd name="adj2" fmla="val 128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“Uma ontologia é uma é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especificação formal explicita de uma conceitualização compartilhada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 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Gruber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1993).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22910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Definições</a:t>
            </a:r>
            <a:endParaRPr lang="pt-BR" dirty="0"/>
          </a:p>
        </p:txBody>
      </p:sp>
      <p:pic>
        <p:nvPicPr>
          <p:cNvPr id="11" name="Picture 6" descr="https://pbs.twimg.com/profile_images/1554448422/asun_oeg_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557" y="3763557"/>
            <a:ext cx="3094443" cy="309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o explicativo retangular com cantos arredondados 11"/>
          <p:cNvSpPr/>
          <p:nvPr/>
        </p:nvSpPr>
        <p:spPr>
          <a:xfrm>
            <a:off x="153854" y="2230915"/>
            <a:ext cx="9427838" cy="2396169"/>
          </a:xfrm>
          <a:prstGeom prst="wedgeRoundRectCallout">
            <a:avLst>
              <a:gd name="adj1" fmla="val 44732"/>
              <a:gd name="adj2" fmla="val 95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“Uma ontologia é um conjunto de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termos ordenados hierarquicamente 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descrever um domínio que pode ser usado como um esqueleto para uma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conhecimentos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Gómes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-Péres, 1999)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99766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10613</Words>
  <Application>Microsoft Office PowerPoint</Application>
  <PresentationFormat>Widescreen</PresentationFormat>
  <Paragraphs>803</Paragraphs>
  <Slides>159</Slides>
  <Notes>3</Notes>
  <HiddenSlides>3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159</vt:i4>
      </vt:variant>
    </vt:vector>
  </HeadingPairs>
  <TitlesOfParts>
    <vt:vector size="166" baseType="lpstr">
      <vt:lpstr>Arial</vt:lpstr>
      <vt:lpstr>Calibri</vt:lpstr>
      <vt:lpstr>Calibri Light</vt:lpstr>
      <vt:lpstr>Impact</vt:lpstr>
      <vt:lpstr>Noto Serif</vt:lpstr>
      <vt:lpstr>verdana</vt:lpstr>
      <vt:lpstr>Tema do Office</vt:lpstr>
      <vt:lpstr>Introdução aos Dados Abertos e Web Semântica</vt:lpstr>
      <vt:lpstr>Apresentação do PowerPoint</vt:lpstr>
      <vt:lpstr>Agenda para as próximas aulas</vt:lpstr>
      <vt:lpstr>Motivação</vt:lpstr>
      <vt:lpstr>Apresentação do PowerPoint</vt:lpstr>
      <vt:lpstr>Motivação</vt:lpstr>
      <vt:lpstr>Nova Economia</vt:lpstr>
      <vt:lpstr>Exemplo... em 2012</vt:lpstr>
      <vt:lpstr>Um outro exemplo... Em 2020</vt:lpstr>
      <vt:lpstr>Um outro exemplo... Em 2020</vt:lpstr>
      <vt:lpstr>Exemplos governamentais</vt:lpstr>
      <vt:lpstr>Exemplos governamentais (gov.br)</vt:lpstr>
      <vt:lpstr>Exemplos governamentais</vt:lpstr>
      <vt:lpstr>Institutos</vt:lpstr>
      <vt:lpstr>Apresentação do PowerPoint</vt:lpstr>
      <vt:lpstr>Dados Abertos</vt:lpstr>
      <vt:lpstr>Dados Abertos</vt:lpstr>
      <vt:lpstr>Dados Abertos Governamentais</vt:lpstr>
      <vt:lpstr>Dados Abertos Governamentais</vt:lpstr>
      <vt:lpstr>Apresentação do PowerPoint</vt:lpstr>
      <vt:lpstr>Ciclo de vida da Informação</vt:lpstr>
      <vt:lpstr>Ciclo de vida da Informação</vt:lpstr>
      <vt:lpstr>Ciclo de vida da Informação... </vt:lpstr>
      <vt:lpstr>Ciclo de vida da Informação (Floridi, 2010 )</vt:lpstr>
      <vt:lpstr>2- O que é Web Semântica?</vt:lpstr>
      <vt:lpstr>Visão de Tim Berners Lee – Web Semântica</vt:lpstr>
      <vt:lpstr>Visão de Tim Berners Lee – Web Semântica</vt:lpstr>
      <vt:lpstr>Web Semântica</vt:lpstr>
      <vt:lpstr>Camadas da Web Semântica</vt:lpstr>
      <vt:lpstr>Web Semântica no dias de hoje</vt:lpstr>
      <vt:lpstr>Que tal ler?</vt:lpstr>
      <vt:lpstr>Dados Conectados (Linked Data ou LD )</vt:lpstr>
      <vt:lpstr>Dados Conectados</vt:lpstr>
      <vt:lpstr>Paralelo entre a Web de Documentos (Web Atual) e a Web de Dados. </vt:lpstr>
      <vt:lpstr>Apresentação do PowerPoint</vt:lpstr>
      <vt:lpstr>Um novo ecossistema de dados</vt:lpstr>
      <vt:lpstr>Um novo ecossistema de dados</vt:lpstr>
      <vt:lpstr>Um novo ecossistema de dados</vt:lpstr>
      <vt:lpstr>Dados Conectados é um conjunto de boas práticas...</vt:lpstr>
      <vt:lpstr>Dados Abertos Conectados</vt:lpstr>
      <vt:lpstr>Apresentação do PowerPoint</vt:lpstr>
      <vt:lpstr>Como publicar LOD em 10 etapas...</vt:lpstr>
      <vt:lpstr>Como publicar LOD em 10 etapas...</vt:lpstr>
      <vt:lpstr>Como publicar LOD em 10 etapas...</vt:lpstr>
      <vt:lpstr>Padrões de Representação de Dados abertos</vt:lpstr>
      <vt:lpstr>RDF</vt:lpstr>
      <vt:lpstr>Principais Diferenças RDF 1.0 x 1.1</vt:lpstr>
      <vt:lpstr>RDF</vt:lpstr>
      <vt:lpstr>RDF</vt:lpstr>
      <vt:lpstr>RDF – Recursos Único</vt:lpstr>
      <vt:lpstr>RDF – Recursos Único</vt:lpstr>
      <vt:lpstr>RDF - Interação</vt:lpstr>
      <vt:lpstr>RDF - Formatos</vt:lpstr>
      <vt:lpstr>Exemplo das 3 bases arquiteturais</vt:lpstr>
      <vt:lpstr>Representação Abstrata de um RDF</vt:lpstr>
      <vt:lpstr>Representação Abstrata de um RDF</vt:lpstr>
      <vt:lpstr>Triplas RDF</vt:lpstr>
      <vt:lpstr>Exemplo - Triplas RDF</vt:lpstr>
      <vt:lpstr>Exemplo - Triplas RDF</vt:lpstr>
      <vt:lpstr>Exemplo - Triplas RDF</vt:lpstr>
      <vt:lpstr>IRI- Identificador de Recurso Internacional </vt:lpstr>
      <vt:lpstr>IRI- Identificador de Recurso Internacional </vt:lpstr>
      <vt:lpstr>IRI- Identificador de Recurso Internacional </vt:lpstr>
      <vt:lpstr>RDF – Literais e Tipos</vt:lpstr>
      <vt:lpstr>Triplas RDF e Literais.. Quais a novidades?</vt:lpstr>
      <vt:lpstr>Triplas RDF e Literais... repostas</vt:lpstr>
      <vt:lpstr>Múltiplos Grafos</vt:lpstr>
      <vt:lpstr>Múltiplos Grafos</vt:lpstr>
      <vt:lpstr>RDF-S (RDF Schema)</vt:lpstr>
      <vt:lpstr>RDF-S</vt:lpstr>
      <vt:lpstr>RDF-S</vt:lpstr>
      <vt:lpstr>Existem diversas representações de Dados e Dados Abertos Conectados em RDF...</vt:lpstr>
      <vt:lpstr>Serialização em RDF 1.1</vt:lpstr>
      <vt:lpstr>RDFA (Resource Description Framework in Attributes) </vt:lpstr>
      <vt:lpstr>Serialização em RDFA (vamos estudar o exemplo....) </vt:lpstr>
      <vt:lpstr>Serialização em RDFA (vamos estudar o exemplo....) </vt:lpstr>
      <vt:lpstr>Serialização em RDFA (vamos estudar o exemplo....) </vt:lpstr>
      <vt:lpstr>RDF/XML</vt:lpstr>
      <vt:lpstr>Serialização em RDF/XML</vt:lpstr>
      <vt:lpstr>Serialização em JSON-LD</vt:lpstr>
      <vt:lpstr>Serialização em JSON-LD</vt:lpstr>
      <vt:lpstr>Serialização em JSON-LD</vt:lpstr>
      <vt:lpstr>N-Triples</vt:lpstr>
      <vt:lpstr>Turtle</vt:lpstr>
      <vt:lpstr>Serialização em Turtle</vt:lpstr>
      <vt:lpstr>TriG</vt:lpstr>
      <vt:lpstr>N-Quads</vt:lpstr>
      <vt:lpstr>Resumo de serialização e utilização</vt:lpstr>
      <vt:lpstr>Ontologia é uma forma de representação de conhecimento!!! </vt:lpstr>
      <vt:lpstr>Representação do Conhecimento</vt:lpstr>
      <vt:lpstr>Representação do Conhecimento</vt:lpstr>
      <vt:lpstr>Uma ontologia as vezes é só o começo de uma longa história…</vt:lpstr>
      <vt:lpstr>Apresentação do PowerPoint</vt:lpstr>
      <vt:lpstr>Definições</vt:lpstr>
      <vt:lpstr>Apresentação do PowerPoint</vt:lpstr>
      <vt:lpstr>Advento das ontologias na computação</vt:lpstr>
      <vt:lpstr>Definições</vt:lpstr>
      <vt:lpstr>Definições</vt:lpstr>
      <vt:lpstr>Definições</vt:lpstr>
      <vt:lpstr>Definições</vt:lpstr>
      <vt:lpstr>Apresentação do PowerPoint</vt:lpstr>
      <vt:lpstr>Ontologias ( resumindo) </vt:lpstr>
      <vt:lpstr>Moral da história.... Ontologias... </vt:lpstr>
      <vt:lpstr>Princípios de uma ontologia</vt:lpstr>
      <vt:lpstr>Princípios de uma ontologia (cont)</vt:lpstr>
      <vt:lpstr>Composição/Criação de uma Ontologia</vt:lpstr>
      <vt:lpstr>Composição/Criação de uma Ontologia</vt:lpstr>
      <vt:lpstr>Por que usar ontologias na Web Semântica?</vt:lpstr>
      <vt:lpstr>Tipos de Ontologias</vt:lpstr>
      <vt:lpstr>Tipos de Ontologia</vt:lpstr>
      <vt:lpstr>Apresentação do PowerPoint</vt:lpstr>
      <vt:lpstr>Tipos de Ontologia</vt:lpstr>
      <vt:lpstr>Tipos de Ontologia</vt:lpstr>
      <vt:lpstr>Representação de ontologias</vt:lpstr>
      <vt:lpstr>Representação de ontologias</vt:lpstr>
      <vt:lpstr>Representações gráficas de uma ontologia</vt:lpstr>
      <vt:lpstr>OWL  2 - Representação Formal</vt:lpstr>
      <vt:lpstr>OWL NÃO É...</vt:lpstr>
      <vt:lpstr>OWL NÃO É...</vt:lpstr>
      <vt:lpstr>OWL - Sintaxe</vt:lpstr>
      <vt:lpstr>OWL 2- Sintaxe</vt:lpstr>
      <vt:lpstr>OWL 2- Sintaxe</vt:lpstr>
      <vt:lpstr>OWL 2- Sintaxe</vt:lpstr>
      <vt:lpstr>Exemplos</vt:lpstr>
      <vt:lpstr>Exemplos</vt:lpstr>
      <vt:lpstr>Exemplos</vt:lpstr>
      <vt:lpstr>Exemplos</vt:lpstr>
      <vt:lpstr>Tipos de OWL</vt:lpstr>
      <vt:lpstr>Tipos de OWL</vt:lpstr>
      <vt:lpstr>Tipos de OWL</vt:lpstr>
      <vt:lpstr>Semântica da linguagem OWL2</vt:lpstr>
      <vt:lpstr>Metodologias para criar ontologias</vt:lpstr>
      <vt:lpstr>Metodologias para criar ontologias</vt:lpstr>
      <vt:lpstr>Metodologias para criar ontologias</vt:lpstr>
      <vt:lpstr>Metodologias para criar ontologias</vt:lpstr>
      <vt:lpstr>Ferramentas de Construção</vt:lpstr>
      <vt:lpstr>Reuso de Ontologias</vt:lpstr>
      <vt:lpstr>Reuso de Ontologias</vt:lpstr>
      <vt:lpstr>Como navegar nos grafos RDF? </vt:lpstr>
      <vt:lpstr>SPARQL</vt:lpstr>
      <vt:lpstr>SPARQL</vt:lpstr>
      <vt:lpstr>SPARQL</vt:lpstr>
      <vt:lpstr>SPARQL</vt:lpstr>
      <vt:lpstr>Alguns endpoints</vt:lpstr>
      <vt:lpstr>Apresentação do PowerPoint</vt:lpstr>
      <vt:lpstr>Áreas de aplicações de Ontologias</vt:lpstr>
      <vt:lpstr>Áreas de aplicações de Ontologias</vt:lpstr>
      <vt:lpstr>Áreas de aplicações de Ontologias</vt:lpstr>
      <vt:lpstr>Ferramentas</vt:lpstr>
      <vt:lpstr>Browsers Linked Data </vt:lpstr>
      <vt:lpstr>Quick and Dirty RDF browser </vt:lpstr>
      <vt:lpstr>Motores de Busca </vt:lpstr>
      <vt:lpstr>Motores de Busca </vt:lpstr>
      <vt:lpstr>Aplicações de Domínio Específicos</vt:lpstr>
      <vt:lpstr>Ferramentas para Publicação de Dados Ligados </vt:lpstr>
      <vt:lpstr>Ferramentas para Publicação de Dados Ligados </vt:lpstr>
      <vt:lpstr>Referências</vt:lpstr>
      <vt:lpstr>Grafos de conhecimento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aos Dados Abertos e Web Semântica</dc:title>
  <dc:creator>Sergio Serra</dc:creator>
  <cp:lastModifiedBy>Sergio Serra</cp:lastModifiedBy>
  <cp:revision>9</cp:revision>
  <dcterms:created xsi:type="dcterms:W3CDTF">2020-09-22T14:26:03Z</dcterms:created>
  <dcterms:modified xsi:type="dcterms:W3CDTF">2020-10-02T14:06:54Z</dcterms:modified>
</cp:coreProperties>
</file>